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7"/>
    <p:sldId id="257" r:id="rId48"/>
    <p:sldId id="258" r:id="rId49"/>
    <p:sldId id="259" r:id="rId50"/>
    <p:sldId id="260" r:id="rId51"/>
    <p:sldId id="261" r:id="rId52"/>
    <p:sldId id="262" r:id="rId53"/>
    <p:sldId id="263" r:id="rId54"/>
    <p:sldId id="264" r:id="rId55"/>
    <p:sldId id="265" r:id="rId56"/>
    <p:sldId id="266" r:id="rId57"/>
    <p:sldId id="267" r:id="rId58"/>
    <p:sldId id="268" r:id="rId59"/>
    <p:sldId id="269" r:id="rId60"/>
    <p:sldId id="270" r:id="rId61"/>
    <p:sldId id="271" r:id="rId62"/>
    <p:sldId id="272" r:id="rId63"/>
    <p:sldId id="273" r:id="rId64"/>
    <p:sldId id="274" r:id="rId65"/>
    <p:sldId id="275" r:id="rId66"/>
    <p:sldId id="276" r:id="rId67"/>
    <p:sldId id="277" r:id="rId68"/>
    <p:sldId id="278" r:id="rId69"/>
    <p:sldId id="279" r:id="rId70"/>
    <p:sldId id="280" r:id="rId71"/>
    <p:sldId id="281" r:id="rId72"/>
    <p:sldId id="282" r:id="rId73"/>
    <p:sldId id="283" r:id="rId74"/>
    <p:sldId id="284" r:id="rId7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andyman" charset="1" panose="00000000000000000000"/>
      <p:regular r:id="rId10"/>
    </p:embeddedFont>
    <p:embeddedFont>
      <p:font typeface="Cooper BT Bold" charset="1" panose="0208080404030B020404"/>
      <p:regular r:id="rId11"/>
    </p:embeddedFont>
    <p:embeddedFont>
      <p:font typeface="Cooper BT Bold Italics" charset="1" panose="0208080405030B090404"/>
      <p:regular r:id="rId12"/>
    </p:embeddedFont>
    <p:embeddedFont>
      <p:font typeface="Cooper BT Light" charset="1" panose="0208050304030B020404"/>
      <p:regular r:id="rId13"/>
    </p:embeddedFont>
    <p:embeddedFont>
      <p:font typeface="Cooper BT Light Italics" charset="1" panose="0208050304030B090404"/>
      <p:regular r:id="rId14"/>
    </p:embeddedFont>
    <p:embeddedFont>
      <p:font typeface="Cooper BT Medium" charset="1" panose="0208060305030B020404"/>
      <p:regular r:id="rId15"/>
    </p:embeddedFont>
    <p:embeddedFont>
      <p:font typeface="Cooper BT Medium Italics" charset="1" panose="0208060305030B090404"/>
      <p:regular r:id="rId16"/>
    </p:embeddedFont>
    <p:embeddedFont>
      <p:font typeface="Cooper BT Heavy" charset="1" panose="0208090404030B020404"/>
      <p:regular r:id="rId17"/>
    </p:embeddedFont>
    <p:embeddedFont>
      <p:font typeface="Cooper BT Heavy Italics" charset="1" panose="0208090405030B090404"/>
      <p:regular r:id="rId18"/>
    </p:embeddedFont>
    <p:embeddedFont>
      <p:font typeface="Garet" charset="1" panose="00000000000000000000"/>
      <p:regular r:id="rId19"/>
    </p:embeddedFont>
    <p:embeddedFont>
      <p:font typeface="Garet Bold" charset="1" panose="00000000000000000000"/>
      <p:regular r:id="rId20"/>
    </p:embeddedFont>
    <p:embeddedFont>
      <p:font typeface="Garet Italics" charset="1" panose="00000000000000000000"/>
      <p:regular r:id="rId21"/>
    </p:embeddedFont>
    <p:embeddedFont>
      <p:font typeface="Garet Bold Italics" charset="1" panose="00000000000000000000"/>
      <p:regular r:id="rId22"/>
    </p:embeddedFont>
    <p:embeddedFont>
      <p:font typeface="Garet Light" charset="1" panose="00000000000000000000"/>
      <p:regular r:id="rId23"/>
    </p:embeddedFont>
    <p:embeddedFont>
      <p:font typeface="Garet Ultra-Bold" charset="1" panose="00000000000000000000"/>
      <p:regular r:id="rId24"/>
    </p:embeddedFont>
    <p:embeddedFont>
      <p:font typeface="Garet Ultra-Bold Italics" charset="1" panose="00000000000000000000"/>
      <p:regular r:id="rId25"/>
    </p:embeddedFont>
    <p:embeddedFont>
      <p:font typeface="Garet Heavy" charset="1" panose="00000000000000000000"/>
      <p:regular r:id="rId26"/>
    </p:embeddedFont>
    <p:embeddedFont>
      <p:font typeface="Garet Heavy Italics" charset="1" panose="00000000000000000000"/>
      <p:regular r:id="rId27"/>
    </p:embeddedFont>
    <p:embeddedFont>
      <p:font typeface="Charlevoix" charset="1" panose="00000300000000000000"/>
      <p:regular r:id="rId28"/>
    </p:embeddedFont>
    <p:embeddedFont>
      <p:font typeface="Charlevoix Bold" charset="1" panose="00000300000000000000"/>
      <p:regular r:id="rId29"/>
    </p:embeddedFont>
    <p:embeddedFont>
      <p:font typeface="Charlevoix Thin" charset="1" panose="00000300000000000000"/>
      <p:regular r:id="rId30"/>
    </p:embeddedFont>
    <p:embeddedFont>
      <p:font typeface="Charlevoix Medium" charset="1" panose="00000300000000000000"/>
      <p:regular r:id="rId31"/>
    </p:embeddedFont>
    <p:embeddedFont>
      <p:font typeface="Charlevoix Heavy" charset="1" panose="00000300000000000000"/>
      <p:regular r:id="rId32"/>
    </p:embeddedFont>
    <p:embeddedFont>
      <p:font typeface="Muli" charset="1" panose="00000500000000000000"/>
      <p:regular r:id="rId33"/>
    </p:embeddedFont>
    <p:embeddedFont>
      <p:font typeface="Muli Bold" charset="1" panose="00000800000000000000"/>
      <p:regular r:id="rId34"/>
    </p:embeddedFont>
    <p:embeddedFont>
      <p:font typeface="Muli Italics" charset="1" panose="00000500000000000000"/>
      <p:regular r:id="rId35"/>
    </p:embeddedFont>
    <p:embeddedFont>
      <p:font typeface="Muli Bold Italics" charset="1" panose="00000800000000000000"/>
      <p:regular r:id="rId36"/>
    </p:embeddedFont>
    <p:embeddedFont>
      <p:font typeface="Muli Extra-Light" charset="1" panose="00000300000000000000"/>
      <p:regular r:id="rId37"/>
    </p:embeddedFont>
    <p:embeddedFont>
      <p:font typeface="Muli Extra-Light Italics" charset="1" panose="00000300000000000000"/>
      <p:regular r:id="rId38"/>
    </p:embeddedFont>
    <p:embeddedFont>
      <p:font typeface="Muli Light" charset="1" panose="00000400000000000000"/>
      <p:regular r:id="rId39"/>
    </p:embeddedFont>
    <p:embeddedFont>
      <p:font typeface="Muli Light Italics" charset="1" panose="00000400000000000000"/>
      <p:regular r:id="rId40"/>
    </p:embeddedFont>
    <p:embeddedFont>
      <p:font typeface="Muli Semi-Bold" charset="1" panose="00000700000000000000"/>
      <p:regular r:id="rId41"/>
    </p:embeddedFont>
    <p:embeddedFont>
      <p:font typeface="Muli Semi-Bold Italics" charset="1" panose="00000700000000000000"/>
      <p:regular r:id="rId42"/>
    </p:embeddedFont>
    <p:embeddedFont>
      <p:font typeface="Muli Ultra-Bold" charset="1" panose="00000900000000000000"/>
      <p:regular r:id="rId43"/>
    </p:embeddedFont>
    <p:embeddedFont>
      <p:font typeface="Muli Ultra-Bold Italics" charset="1" panose="00000900000000000000"/>
      <p:regular r:id="rId44"/>
    </p:embeddedFont>
    <p:embeddedFont>
      <p:font typeface="Muli Heavy" charset="1" panose="00000A00000000000000"/>
      <p:regular r:id="rId45"/>
    </p:embeddedFont>
    <p:embeddedFont>
      <p:font typeface="Muli Heavy Italics" charset="1" panose="00000A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slides/slide1.xml" Type="http://schemas.openxmlformats.org/officeDocument/2006/relationships/slide"/><Relationship Id="rId48" Target="slides/slide2.xml" Type="http://schemas.openxmlformats.org/officeDocument/2006/relationships/slide"/><Relationship Id="rId49" Target="slides/slide3.xml" Type="http://schemas.openxmlformats.org/officeDocument/2006/relationships/slide"/><Relationship Id="rId5" Target="tableStyles.xml" Type="http://schemas.openxmlformats.org/officeDocument/2006/relationships/tableStyles"/><Relationship Id="rId50" Target="slides/slide4.xml" Type="http://schemas.openxmlformats.org/officeDocument/2006/relationships/slide"/><Relationship Id="rId51" Target="slides/slide5.xml" Type="http://schemas.openxmlformats.org/officeDocument/2006/relationships/slide"/><Relationship Id="rId52" Target="slides/slide6.xml" Type="http://schemas.openxmlformats.org/officeDocument/2006/relationships/slide"/><Relationship Id="rId53" Target="slides/slide7.xml" Type="http://schemas.openxmlformats.org/officeDocument/2006/relationships/slide"/><Relationship Id="rId54" Target="slides/slide8.xml" Type="http://schemas.openxmlformats.org/officeDocument/2006/relationships/slide"/><Relationship Id="rId55" Target="slides/slide9.xml" Type="http://schemas.openxmlformats.org/officeDocument/2006/relationships/slide"/><Relationship Id="rId56" Target="slides/slide10.xml" Type="http://schemas.openxmlformats.org/officeDocument/2006/relationships/slide"/><Relationship Id="rId57" Target="slides/slide11.xml" Type="http://schemas.openxmlformats.org/officeDocument/2006/relationships/slide"/><Relationship Id="rId58" Target="slides/slide12.xml" Type="http://schemas.openxmlformats.org/officeDocument/2006/relationships/slide"/><Relationship Id="rId59" Target="slides/slide13.xml" Type="http://schemas.openxmlformats.org/officeDocument/2006/relationships/slide"/><Relationship Id="rId6" Target="fonts/font6.fntdata" Type="http://schemas.openxmlformats.org/officeDocument/2006/relationships/font"/><Relationship Id="rId60" Target="slides/slide14.xml" Type="http://schemas.openxmlformats.org/officeDocument/2006/relationships/slide"/><Relationship Id="rId61" Target="slides/slide15.xml" Type="http://schemas.openxmlformats.org/officeDocument/2006/relationships/slide"/><Relationship Id="rId62" Target="slides/slide16.xml" Type="http://schemas.openxmlformats.org/officeDocument/2006/relationships/slide"/><Relationship Id="rId63" Target="slides/slide17.xml" Type="http://schemas.openxmlformats.org/officeDocument/2006/relationships/slide"/><Relationship Id="rId64" Target="slides/slide18.xml" Type="http://schemas.openxmlformats.org/officeDocument/2006/relationships/slide"/><Relationship Id="rId65" Target="slides/slide19.xml" Type="http://schemas.openxmlformats.org/officeDocument/2006/relationships/slide"/><Relationship Id="rId66" Target="slides/slide20.xml" Type="http://schemas.openxmlformats.org/officeDocument/2006/relationships/slide"/><Relationship Id="rId67" Target="slides/slide21.xml" Type="http://schemas.openxmlformats.org/officeDocument/2006/relationships/slide"/><Relationship Id="rId68" Target="slides/slide22.xml" Type="http://schemas.openxmlformats.org/officeDocument/2006/relationships/slide"/><Relationship Id="rId69" Target="slides/slide23.xml" Type="http://schemas.openxmlformats.org/officeDocument/2006/relationships/slide"/><Relationship Id="rId7" Target="fonts/font7.fntdata" Type="http://schemas.openxmlformats.org/officeDocument/2006/relationships/font"/><Relationship Id="rId70" Target="slides/slide24.xml" Type="http://schemas.openxmlformats.org/officeDocument/2006/relationships/slide"/><Relationship Id="rId71" Target="slides/slide25.xml" Type="http://schemas.openxmlformats.org/officeDocument/2006/relationships/slide"/><Relationship Id="rId72" Target="slides/slide26.xml" Type="http://schemas.openxmlformats.org/officeDocument/2006/relationships/slide"/><Relationship Id="rId73" Target="slides/slide27.xml" Type="http://schemas.openxmlformats.org/officeDocument/2006/relationships/slide"/><Relationship Id="rId74" Target="slides/slide28.xml" Type="http://schemas.openxmlformats.org/officeDocument/2006/relationships/slide"/><Relationship Id="rId75" Target="slides/slide29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jpeg" Type="http://schemas.openxmlformats.org/officeDocument/2006/relationships/image"/><Relationship Id="rId11" Target="../media/image12.jpeg" Type="http://schemas.openxmlformats.org/officeDocument/2006/relationships/image"/><Relationship Id="rId12" Target="../media/image13.jpeg" Type="http://schemas.openxmlformats.org/officeDocument/2006/relationships/image"/><Relationship Id="rId13" Target="https://www.linkedin.com/in/limatanluviar/" TargetMode="External" Type="http://schemas.openxmlformats.org/officeDocument/2006/relationships/hyperlink"/><Relationship Id="rId14" Target="https://www.linkedin.com/in/nofri-r/" TargetMode="External" Type="http://schemas.openxmlformats.org/officeDocument/2006/relationships/hyperlink"/><Relationship Id="rId15" Target="https://www.linkedin.com/in/alvin-arianda" TargetMode="External" Type="http://schemas.openxmlformats.org/officeDocument/2006/relationships/hyperlink"/><Relationship Id="rId16" Target="https://www.linkedin.com/in/hadidermawan/" TargetMode="External" Type="http://schemas.openxmlformats.org/officeDocument/2006/relationships/hyperlink"/><Relationship Id="rId17" Target="http://www.linkedin.com/in/cutsari31" TargetMode="External" Type="http://schemas.openxmlformats.org/officeDocument/2006/relationships/hyperlink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http://www.linkedin.com/in/cutsari31" TargetMode="External" Type="http://schemas.openxmlformats.org/officeDocument/2006/relationships/hyperlink"/><Relationship Id="rId5" Target="../media/image6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jpe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66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7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68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75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https://www.linkedin.com/pulse/pricing-usa-nearshore-offshore-call-center-thomas-laird/" TargetMode="External" Type="http://schemas.openxmlformats.org/officeDocument/2006/relationships/hyperlink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Relationship Id="rId3" Target="../media/image81.png" Type="http://schemas.openxmlformats.org/officeDocument/2006/relationships/image"/><Relationship Id="rId4" Target="../media/image3.jpeg" Type="http://schemas.openxmlformats.org/officeDocument/2006/relationships/image"/><Relationship Id="rId5" Target="../media/image82.png" Type="http://schemas.openxmlformats.org/officeDocument/2006/relationships/image"/><Relationship Id="rId6" Target="../media/image83.svg" Type="http://schemas.openxmlformats.org/officeDocument/2006/relationships/image"/><Relationship Id="rId7" Target="../media/image84.gif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97966" y="8190415"/>
            <a:ext cx="825500" cy="825500"/>
            <a:chOff x="0" y="0"/>
            <a:chExt cx="1100667" cy="11006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00667" cy="1100667"/>
              <a:chOff x="0" y="0"/>
              <a:chExt cx="660400" cy="660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6040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5400000">
              <a:off x="436385" y="452780"/>
              <a:ext cx="290178" cy="195107"/>
              <a:chOff x="0" y="0"/>
              <a:chExt cx="1930400" cy="12979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8969187" y="1435952"/>
            <a:ext cx="7252830" cy="6309962"/>
          </a:xfrm>
          <a:custGeom>
            <a:avLst/>
            <a:gdLst/>
            <a:ahLst/>
            <a:cxnLst/>
            <a:rect r="r" b="b" t="t" l="l"/>
            <a:pathLst>
              <a:path h="6309962" w="7252830">
                <a:moveTo>
                  <a:pt x="0" y="0"/>
                </a:moveTo>
                <a:lnTo>
                  <a:pt x="7252830" y="0"/>
                </a:lnTo>
                <a:lnTo>
                  <a:pt x="7252830" y="6309963"/>
                </a:lnTo>
                <a:lnTo>
                  <a:pt x="0" y="6309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407593"/>
            <a:ext cx="2869048" cy="1613374"/>
          </a:xfrm>
          <a:custGeom>
            <a:avLst/>
            <a:gdLst/>
            <a:ahLst/>
            <a:cxnLst/>
            <a:rect r="r" b="b" t="t" l="l"/>
            <a:pathLst>
              <a:path h="1613374" w="2869048">
                <a:moveTo>
                  <a:pt x="0" y="0"/>
                </a:moveTo>
                <a:lnTo>
                  <a:pt x="2869048" y="0"/>
                </a:lnTo>
                <a:lnTo>
                  <a:pt x="2869048" y="1613373"/>
                </a:lnTo>
                <a:lnTo>
                  <a:pt x="0" y="1613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368215"/>
            <a:ext cx="396926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E2C4B"/>
                </a:solidFill>
                <a:latin typeface="Muli"/>
              </a:rPr>
              <a:t>Rakamin Academy 2024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011441"/>
            <a:ext cx="6337347" cy="458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00"/>
              </a:lnSpc>
            </a:pPr>
            <a:r>
              <a:rPr lang="en-US" sz="10000">
                <a:solidFill>
                  <a:srgbClr val="F36825"/>
                </a:solidFill>
                <a:latin typeface="Muli Ultra-Bold"/>
              </a:rPr>
              <a:t>Holiday Package Prediction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27807"/>
            <a:ext cx="5643457" cy="6431386"/>
          </a:xfrm>
          <a:custGeom>
            <a:avLst/>
            <a:gdLst/>
            <a:ahLst/>
            <a:cxnLst/>
            <a:rect r="r" b="b" t="t" l="l"/>
            <a:pathLst>
              <a:path h="6431386" w="5643457">
                <a:moveTo>
                  <a:pt x="0" y="0"/>
                </a:moveTo>
                <a:lnTo>
                  <a:pt x="5643457" y="0"/>
                </a:lnTo>
                <a:lnTo>
                  <a:pt x="5643457" y="6431386"/>
                </a:lnTo>
                <a:lnTo>
                  <a:pt x="0" y="6431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845" t="-5310" r="0" b="-958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43457" y="1927807"/>
            <a:ext cx="5822426" cy="6431386"/>
          </a:xfrm>
          <a:custGeom>
            <a:avLst/>
            <a:gdLst/>
            <a:ahLst/>
            <a:cxnLst/>
            <a:rect r="r" b="b" t="t" l="l"/>
            <a:pathLst>
              <a:path h="6431386" w="5822426">
                <a:moveTo>
                  <a:pt x="0" y="0"/>
                </a:moveTo>
                <a:lnTo>
                  <a:pt x="5822426" y="0"/>
                </a:lnTo>
                <a:lnTo>
                  <a:pt x="5822426" y="6431386"/>
                </a:lnTo>
                <a:lnTo>
                  <a:pt x="0" y="6431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689" t="-10743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2280" y="336373"/>
            <a:ext cx="9518462" cy="68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49"/>
              </a:lnSpc>
            </a:pPr>
            <a:r>
              <a:rPr lang="en-US" sz="4541">
                <a:solidFill>
                  <a:srgbClr val="0E2C4B"/>
                </a:solidFill>
                <a:latin typeface="Muli Ultra-Bold"/>
              </a:rPr>
              <a:t>BIVARIATE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65883" y="3016250"/>
            <a:ext cx="6658739" cy="421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ld"/>
              </a:rPr>
              <a:t>Age </a:t>
            </a:r>
            <a:r>
              <a:rPr lang="en-US" sz="2000">
                <a:solidFill>
                  <a:srgbClr val="000000"/>
                </a:solidFill>
                <a:latin typeface="Garet Light"/>
              </a:rPr>
              <a:t>customer yang membeli paket perjalanan berada pada rentang 29-40 tahun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ld"/>
              </a:rPr>
              <a:t>DurationOfpitch</a:t>
            </a:r>
            <a:r>
              <a:rPr lang="en-US" sz="2000">
                <a:solidFill>
                  <a:srgbClr val="000000"/>
                </a:solidFill>
                <a:latin typeface="Garet Light"/>
              </a:rPr>
              <a:t> yang dilakukan oleh sales selama kurang dari 20 menit meningkatkan keberhasilan customer untuk mengambil paket perjalanan.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Light"/>
              </a:rPr>
              <a:t>Customer yang membeli paket perjalanan tidak melewati lebih dari 5x perjalanan dalam satu tahun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Light"/>
              </a:rPr>
              <a:t>Customer dengan </a:t>
            </a:r>
            <a:r>
              <a:rPr lang="en-US" sz="2000">
                <a:solidFill>
                  <a:srgbClr val="000000"/>
                </a:solidFill>
                <a:latin typeface="Garet Bold"/>
              </a:rPr>
              <a:t>MonthlyIncome </a:t>
            </a:r>
            <a:r>
              <a:rPr lang="en-US" sz="2000">
                <a:solidFill>
                  <a:srgbClr val="000000"/>
                </a:solidFill>
                <a:latin typeface="Garet Light"/>
              </a:rPr>
              <a:t>sekitar 15000$-25000$ lebih tertarik untuk membeli paket perjalanan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6501" y="1033562"/>
            <a:ext cx="8938032" cy="42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3"/>
              </a:lnSpc>
            </a:pPr>
            <a:r>
              <a:rPr lang="en-US" sz="2911">
                <a:solidFill>
                  <a:srgbClr val="0E2C4B"/>
                </a:solidFill>
                <a:latin typeface="Muli Bold"/>
              </a:rPr>
              <a:t>NUMERICAL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27582" y="3869567"/>
            <a:ext cx="8278325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1999">
                <a:solidFill>
                  <a:srgbClr val="000000"/>
                </a:solidFill>
                <a:latin typeface="Garet Bold"/>
              </a:rPr>
              <a:t>TypeofContact</a:t>
            </a:r>
            <a:r>
              <a:rPr lang="en-US" sz="1999">
                <a:solidFill>
                  <a:srgbClr val="000000"/>
                </a:solidFill>
                <a:latin typeface="Garet Light"/>
              </a:rPr>
              <a:t>` didominasi oleh </a:t>
            </a:r>
            <a:r>
              <a:rPr lang="en-US" sz="1999">
                <a:solidFill>
                  <a:srgbClr val="000000"/>
                </a:solidFill>
                <a:latin typeface="Garet Bold"/>
              </a:rPr>
              <a:t>self-enquiry</a:t>
            </a:r>
            <a:r>
              <a:rPr lang="en-US" sz="1999">
                <a:solidFill>
                  <a:srgbClr val="000000"/>
                </a:solidFill>
                <a:latin typeface="Garet Light"/>
              </a:rPr>
              <a:t> dengan proporsi </a:t>
            </a:r>
            <a:r>
              <a:rPr lang="en-US" sz="1999">
                <a:solidFill>
                  <a:srgbClr val="000000"/>
                </a:solidFill>
                <a:latin typeface="Garet Bold"/>
              </a:rPr>
              <a:t>lebih dari 50%</a:t>
            </a:r>
            <a:r>
              <a:rPr lang="en-US" sz="1999">
                <a:solidFill>
                  <a:srgbClr val="000000"/>
                </a:solidFill>
                <a:latin typeface="Garet Light"/>
              </a:rPr>
              <a:t>, sementara pada feature `</a:t>
            </a:r>
            <a:r>
              <a:rPr lang="en-US" sz="1999">
                <a:solidFill>
                  <a:srgbClr val="000000"/>
                </a:solidFill>
                <a:latin typeface="Garet Bold"/>
              </a:rPr>
              <a:t>Occupation</a:t>
            </a:r>
            <a:r>
              <a:rPr lang="en-US" sz="1999">
                <a:solidFill>
                  <a:srgbClr val="000000"/>
                </a:solidFill>
                <a:latin typeface="Garet Light"/>
              </a:rPr>
              <a:t>` dua kategori yang mendominasi adalah </a:t>
            </a:r>
            <a:r>
              <a:rPr lang="en-US" sz="1999">
                <a:solidFill>
                  <a:srgbClr val="000000"/>
                </a:solidFill>
                <a:latin typeface="Garet Bold"/>
              </a:rPr>
              <a:t>Salaried </a:t>
            </a:r>
            <a:r>
              <a:rPr lang="en-US" sz="1999">
                <a:solidFill>
                  <a:srgbClr val="000000"/>
                </a:solidFill>
                <a:latin typeface="Garet Light"/>
              </a:rPr>
              <a:t>dan </a:t>
            </a:r>
            <a:r>
              <a:rPr lang="en-US" sz="1999">
                <a:solidFill>
                  <a:srgbClr val="000000"/>
                </a:solidFill>
                <a:latin typeface="Garet Bold"/>
              </a:rPr>
              <a:t>Small Business</a:t>
            </a:r>
            <a:r>
              <a:rPr lang="en-US" sz="1999">
                <a:solidFill>
                  <a:srgbClr val="000000"/>
                </a:solidFill>
                <a:latin typeface="Garet Light"/>
              </a:rPr>
              <a:t>. Pada feature `</a:t>
            </a:r>
            <a:r>
              <a:rPr lang="en-US" sz="1999">
                <a:solidFill>
                  <a:srgbClr val="000000"/>
                </a:solidFill>
                <a:latin typeface="Garet Bold"/>
              </a:rPr>
              <a:t>ProductPitched</a:t>
            </a:r>
            <a:r>
              <a:rPr lang="en-US" sz="1999">
                <a:solidFill>
                  <a:srgbClr val="000000"/>
                </a:solidFill>
                <a:latin typeface="Garet Light"/>
              </a:rPr>
              <a:t>`, </a:t>
            </a:r>
            <a:r>
              <a:rPr lang="en-US" sz="1999">
                <a:solidFill>
                  <a:srgbClr val="000000"/>
                </a:solidFill>
                <a:latin typeface="Garet Bold"/>
              </a:rPr>
              <a:t>Deluxe </a:t>
            </a:r>
            <a:r>
              <a:rPr lang="en-US" sz="1999">
                <a:solidFill>
                  <a:srgbClr val="000000"/>
                </a:solidFill>
                <a:latin typeface="Garet Light"/>
              </a:rPr>
              <a:t>dan </a:t>
            </a:r>
            <a:r>
              <a:rPr lang="en-US" sz="1999">
                <a:solidFill>
                  <a:srgbClr val="000000"/>
                </a:solidFill>
                <a:latin typeface="Garet Bold"/>
              </a:rPr>
              <a:t>Basic </a:t>
            </a:r>
            <a:r>
              <a:rPr lang="en-US" sz="1999">
                <a:solidFill>
                  <a:srgbClr val="000000"/>
                </a:solidFill>
                <a:latin typeface="Garet Light"/>
              </a:rPr>
              <a:t>mendominasi. `</a:t>
            </a:r>
            <a:r>
              <a:rPr lang="en-US" sz="1999">
                <a:solidFill>
                  <a:srgbClr val="000000"/>
                </a:solidFill>
                <a:latin typeface="Garet Bold"/>
              </a:rPr>
              <a:t>MaritalStatus</a:t>
            </a:r>
            <a:r>
              <a:rPr lang="en-US" sz="1999">
                <a:solidFill>
                  <a:srgbClr val="000000"/>
                </a:solidFill>
                <a:latin typeface="Garet Light"/>
              </a:rPr>
              <a:t>` didominasi oleh </a:t>
            </a:r>
            <a:r>
              <a:rPr lang="en-US" sz="1999">
                <a:solidFill>
                  <a:srgbClr val="000000"/>
                </a:solidFill>
                <a:latin typeface="Garet Bold"/>
              </a:rPr>
              <a:t>Married. </a:t>
            </a:r>
            <a:r>
              <a:rPr lang="en-US" sz="1999">
                <a:solidFill>
                  <a:srgbClr val="000000"/>
                </a:solidFill>
                <a:latin typeface="Garet"/>
              </a:rPr>
              <a:t>lalu, feature</a:t>
            </a:r>
            <a:r>
              <a:rPr lang="en-US" sz="1999">
                <a:solidFill>
                  <a:srgbClr val="000000"/>
                </a:solidFill>
                <a:latin typeface="Garet Light"/>
              </a:rPr>
              <a:t> `</a:t>
            </a:r>
            <a:r>
              <a:rPr lang="en-US" sz="1999">
                <a:solidFill>
                  <a:srgbClr val="000000"/>
                </a:solidFill>
                <a:latin typeface="Garet Bold"/>
              </a:rPr>
              <a:t>Designation</a:t>
            </a:r>
            <a:r>
              <a:rPr lang="en-US" sz="1999">
                <a:solidFill>
                  <a:srgbClr val="000000"/>
                </a:solidFill>
                <a:latin typeface="Garet Light"/>
              </a:rPr>
              <a:t>`, </a:t>
            </a:r>
            <a:r>
              <a:rPr lang="en-US" sz="1999">
                <a:solidFill>
                  <a:srgbClr val="000000"/>
                </a:solidFill>
                <a:latin typeface="Garet Bold"/>
              </a:rPr>
              <a:t>Manager </a:t>
            </a:r>
            <a:r>
              <a:rPr lang="en-US" sz="1999">
                <a:solidFill>
                  <a:srgbClr val="000000"/>
                </a:solidFill>
                <a:latin typeface="Garet Light"/>
              </a:rPr>
              <a:t>dan </a:t>
            </a:r>
            <a:r>
              <a:rPr lang="en-US" sz="1999">
                <a:solidFill>
                  <a:srgbClr val="000000"/>
                </a:solidFill>
                <a:latin typeface="Garet Bold"/>
              </a:rPr>
              <a:t>Executive </a:t>
            </a:r>
            <a:r>
              <a:rPr lang="en-US" sz="1999">
                <a:solidFill>
                  <a:srgbClr val="000000"/>
                </a:solidFill>
                <a:latin typeface="Garet Light"/>
              </a:rPr>
              <a:t>mendominasi kategori. terakhir, Gender didominasi oleh </a:t>
            </a:r>
            <a:r>
              <a:rPr lang="en-US" sz="1999">
                <a:solidFill>
                  <a:srgbClr val="000000"/>
                </a:solidFill>
                <a:latin typeface="Garet Bold"/>
              </a:rPr>
              <a:t>Male.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527582" y="2206007"/>
            <a:ext cx="8974352" cy="67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1"/>
              </a:lnSpc>
            </a:pPr>
            <a:r>
              <a:rPr lang="en-US" sz="4501">
                <a:solidFill>
                  <a:srgbClr val="0E2C4B"/>
                </a:solidFill>
                <a:latin typeface="Muli Ultra-Bold"/>
              </a:rPr>
              <a:t>UNIVARIATE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88132" y="2854361"/>
            <a:ext cx="8427102" cy="44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7"/>
              </a:lnSpc>
            </a:pPr>
            <a:r>
              <a:rPr lang="en-US" sz="2964">
                <a:solidFill>
                  <a:srgbClr val="0E2C4B"/>
                </a:solidFill>
                <a:latin typeface="Muli Bold"/>
              </a:rPr>
              <a:t>CATEGORICAL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44229"/>
            <a:ext cx="9144000" cy="10242771"/>
            <a:chOff x="0" y="0"/>
            <a:chExt cx="12192000" cy="136570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63749" y="4647376"/>
              <a:ext cx="5964125" cy="4416794"/>
            </a:xfrm>
            <a:custGeom>
              <a:avLst/>
              <a:gdLst/>
              <a:ahLst/>
              <a:cxnLst/>
              <a:rect r="r" b="b" t="t" l="l"/>
              <a:pathLst>
                <a:path h="4416794" w="5964125">
                  <a:moveTo>
                    <a:pt x="0" y="0"/>
                  </a:moveTo>
                  <a:lnTo>
                    <a:pt x="5964126" y="0"/>
                  </a:lnTo>
                  <a:lnTo>
                    <a:pt x="5964126" y="4416794"/>
                  </a:lnTo>
                  <a:lnTo>
                    <a:pt x="0" y="4416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103" t="-121359" r="-228147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63749" y="0"/>
              <a:ext cx="5964125" cy="4474292"/>
            </a:xfrm>
            <a:custGeom>
              <a:avLst/>
              <a:gdLst/>
              <a:ahLst/>
              <a:cxnLst/>
              <a:rect r="r" b="b" t="t" l="l"/>
              <a:pathLst>
                <a:path h="4474292" w="5964125">
                  <a:moveTo>
                    <a:pt x="0" y="0"/>
                  </a:moveTo>
                  <a:lnTo>
                    <a:pt x="5964126" y="0"/>
                  </a:lnTo>
                  <a:lnTo>
                    <a:pt x="5964126" y="4474292"/>
                  </a:lnTo>
                  <a:lnTo>
                    <a:pt x="0" y="4474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170" t="-20626" r="-230079" b="-9788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227875" y="9064170"/>
              <a:ext cx="5854692" cy="4358902"/>
            </a:xfrm>
            <a:custGeom>
              <a:avLst/>
              <a:gdLst/>
              <a:ahLst/>
              <a:cxnLst/>
              <a:rect r="r" b="b" t="t" l="l"/>
              <a:pathLst>
                <a:path h="4358902" w="5854692">
                  <a:moveTo>
                    <a:pt x="0" y="0"/>
                  </a:moveTo>
                  <a:lnTo>
                    <a:pt x="5854691" y="0"/>
                  </a:lnTo>
                  <a:lnTo>
                    <a:pt x="5854691" y="4358903"/>
                  </a:lnTo>
                  <a:lnTo>
                    <a:pt x="0" y="4358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719" t="-21164" r="-984" b="-10313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9064170"/>
              <a:ext cx="6227875" cy="4592858"/>
            </a:xfrm>
            <a:custGeom>
              <a:avLst/>
              <a:gdLst/>
              <a:ahLst/>
              <a:cxnLst/>
              <a:rect r="r" b="b" t="t" l="l"/>
              <a:pathLst>
                <a:path h="4592858" w="6227875">
                  <a:moveTo>
                    <a:pt x="0" y="0"/>
                  </a:moveTo>
                  <a:lnTo>
                    <a:pt x="6227875" y="0"/>
                  </a:lnTo>
                  <a:lnTo>
                    <a:pt x="6227875" y="4592858"/>
                  </a:lnTo>
                  <a:lnTo>
                    <a:pt x="0" y="4592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5250" t="-122287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227875" y="4647376"/>
              <a:ext cx="5964125" cy="4416794"/>
            </a:xfrm>
            <a:custGeom>
              <a:avLst/>
              <a:gdLst/>
              <a:ahLst/>
              <a:cxnLst/>
              <a:rect r="r" b="b" t="t" l="l"/>
              <a:pathLst>
                <a:path h="4416794" w="5964125">
                  <a:moveTo>
                    <a:pt x="0" y="0"/>
                  </a:moveTo>
                  <a:lnTo>
                    <a:pt x="5964125" y="0"/>
                  </a:lnTo>
                  <a:lnTo>
                    <a:pt x="5964125" y="4416794"/>
                  </a:lnTo>
                  <a:lnTo>
                    <a:pt x="0" y="4416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1735" t="-121359" r="-113514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227875" y="0"/>
              <a:ext cx="5964125" cy="4474292"/>
            </a:xfrm>
            <a:custGeom>
              <a:avLst/>
              <a:gdLst/>
              <a:ahLst/>
              <a:cxnLst/>
              <a:rect r="r" b="b" t="t" l="l"/>
              <a:pathLst>
                <a:path h="4474292" w="5964125">
                  <a:moveTo>
                    <a:pt x="0" y="0"/>
                  </a:moveTo>
                  <a:lnTo>
                    <a:pt x="5964125" y="0"/>
                  </a:lnTo>
                  <a:lnTo>
                    <a:pt x="5964125" y="4474292"/>
                  </a:lnTo>
                  <a:lnTo>
                    <a:pt x="0" y="4474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1254" t="-20626" r="-113995" b="-97888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2897" y="471744"/>
            <a:ext cx="9464803" cy="68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18"/>
              </a:lnSpc>
            </a:pPr>
            <a:r>
              <a:rPr lang="en-US" sz="4515">
                <a:solidFill>
                  <a:srgbClr val="0E2C4B"/>
                </a:solidFill>
                <a:latin typeface="Muli Ultra-Bold"/>
              </a:rPr>
              <a:t>BIVARIATE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312008" y="2266950"/>
            <a:ext cx="4566257" cy="569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</a:rPr>
              <a:t>Customer yang berada di </a:t>
            </a:r>
            <a:r>
              <a:rPr lang="en-US" sz="2000">
                <a:solidFill>
                  <a:srgbClr val="000000"/>
                </a:solidFill>
                <a:latin typeface="Garet Bold"/>
              </a:rPr>
              <a:t>City Tier 1</a:t>
            </a:r>
            <a:r>
              <a:rPr lang="en-US" sz="2000">
                <a:solidFill>
                  <a:srgbClr val="000000"/>
                </a:solidFill>
                <a:latin typeface="Garet"/>
              </a:rPr>
              <a:t> memiliki persentase pembelian paket lebih tinggi setelah ditawarkan oleh sales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 Bold"/>
              </a:rPr>
              <a:t>Occupation </a:t>
            </a:r>
            <a:r>
              <a:rPr lang="en-US" sz="2000">
                <a:solidFill>
                  <a:srgbClr val="000000"/>
                </a:solidFill>
                <a:latin typeface="Garet Bold"/>
              </a:rPr>
              <a:t>Salaried </a:t>
            </a:r>
            <a:r>
              <a:rPr lang="en-US" sz="2000">
                <a:solidFill>
                  <a:srgbClr val="000000"/>
                </a:solidFill>
                <a:latin typeface="Garet"/>
              </a:rPr>
              <a:t>dan </a:t>
            </a:r>
            <a:r>
              <a:rPr lang="en-US" sz="2000">
                <a:solidFill>
                  <a:srgbClr val="000000"/>
                </a:solidFill>
                <a:latin typeface="Garet Bold"/>
              </a:rPr>
              <a:t>Small Business </a:t>
            </a:r>
            <a:r>
              <a:rPr lang="en-US" sz="2000">
                <a:solidFill>
                  <a:srgbClr val="000000"/>
                </a:solidFill>
                <a:latin typeface="Garet"/>
              </a:rPr>
              <a:t>lebih</a:t>
            </a:r>
            <a:r>
              <a:rPr lang="en-US" sz="2000">
                <a:solidFill>
                  <a:srgbClr val="000000"/>
                </a:solidFill>
                <a:latin typeface="Garet Bold"/>
              </a:rPr>
              <a:t> </a:t>
            </a:r>
            <a:r>
              <a:rPr lang="en-US" sz="2000">
                <a:solidFill>
                  <a:srgbClr val="000000"/>
                </a:solidFill>
                <a:latin typeface="Garet"/>
              </a:rPr>
              <a:t>tertarik melakukan pembelian pada paket yang ditawarkan.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</a:rPr>
              <a:t>Status </a:t>
            </a:r>
            <a:r>
              <a:rPr lang="en-US" sz="2000">
                <a:solidFill>
                  <a:srgbClr val="000000"/>
                </a:solidFill>
                <a:latin typeface="Garet Bold"/>
              </a:rPr>
              <a:t>unmarried </a:t>
            </a:r>
            <a:r>
              <a:rPr lang="en-US" sz="2000">
                <a:solidFill>
                  <a:srgbClr val="000000"/>
                </a:solidFill>
                <a:latin typeface="Garet"/>
              </a:rPr>
              <a:t>lebih tertarik melakukan pembelian paket perjalanan yang ditawarkan.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</a:rPr>
              <a:t>Customer yang </a:t>
            </a:r>
            <a:r>
              <a:rPr lang="en-US" sz="2000">
                <a:solidFill>
                  <a:srgbClr val="000000"/>
                </a:solidFill>
                <a:latin typeface="Garet Bold"/>
              </a:rPr>
              <a:t>memiliki pasport</a:t>
            </a:r>
            <a:r>
              <a:rPr lang="en-US" sz="2000">
                <a:solidFill>
                  <a:srgbClr val="000000"/>
                </a:solidFill>
                <a:latin typeface="Garet"/>
              </a:rPr>
              <a:t> lebih tertarik melakukan pembelian paket perjalanan yang di tawarkan.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6756" y="1165057"/>
            <a:ext cx="8887645" cy="420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3"/>
              </a:lnSpc>
            </a:pPr>
            <a:r>
              <a:rPr lang="en-US" sz="2894">
                <a:solidFill>
                  <a:srgbClr val="0E2C4B"/>
                </a:solidFill>
                <a:latin typeface="Muli Bold"/>
              </a:rPr>
              <a:t>CATEGORICAL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5573" y="2000859"/>
            <a:ext cx="13156435" cy="6436394"/>
            <a:chOff x="0" y="0"/>
            <a:chExt cx="17541913" cy="85818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8793981" y="0"/>
              <a:ext cx="8747932" cy="8581859"/>
            </a:xfrm>
            <a:custGeom>
              <a:avLst/>
              <a:gdLst/>
              <a:ahLst/>
              <a:cxnLst/>
              <a:rect r="r" b="b" t="t" l="l"/>
              <a:pathLst>
                <a:path h="8581859" w="8747932">
                  <a:moveTo>
                    <a:pt x="0" y="0"/>
                  </a:moveTo>
                  <a:lnTo>
                    <a:pt x="8747932" y="0"/>
                  </a:lnTo>
                  <a:lnTo>
                    <a:pt x="8747932" y="8581859"/>
                  </a:lnTo>
                  <a:lnTo>
                    <a:pt x="0" y="858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3667" t="-1442" r="-1414" b="-50951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93981" cy="8581859"/>
            </a:xfrm>
            <a:custGeom>
              <a:avLst/>
              <a:gdLst/>
              <a:ahLst/>
              <a:cxnLst/>
              <a:rect r="r" b="b" t="t" l="l"/>
              <a:pathLst>
                <a:path h="8581859" w="8793981">
                  <a:moveTo>
                    <a:pt x="0" y="0"/>
                  </a:moveTo>
                  <a:lnTo>
                    <a:pt x="8793981" y="0"/>
                  </a:lnTo>
                  <a:lnTo>
                    <a:pt x="8793981" y="8581859"/>
                  </a:lnTo>
                  <a:lnTo>
                    <a:pt x="0" y="858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210" t="-1442" r="-112693" b="-50951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0129" y="487403"/>
            <a:ext cx="10270097" cy="9105352"/>
          </a:xfrm>
          <a:custGeom>
            <a:avLst/>
            <a:gdLst/>
            <a:ahLst/>
            <a:cxnLst/>
            <a:rect r="r" b="b" t="t" l="l"/>
            <a:pathLst>
              <a:path h="9105352" w="10270097">
                <a:moveTo>
                  <a:pt x="0" y="0"/>
                </a:moveTo>
                <a:lnTo>
                  <a:pt x="10270097" y="0"/>
                </a:lnTo>
                <a:lnTo>
                  <a:pt x="10270097" y="9105351"/>
                </a:lnTo>
                <a:lnTo>
                  <a:pt x="0" y="9105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319909"/>
            <a:ext cx="2933711" cy="2967091"/>
          </a:xfrm>
          <a:custGeom>
            <a:avLst/>
            <a:gdLst/>
            <a:ahLst/>
            <a:cxnLst/>
            <a:rect r="r" b="b" t="t" l="l"/>
            <a:pathLst>
              <a:path h="2967091" w="2933711">
                <a:moveTo>
                  <a:pt x="0" y="0"/>
                </a:moveTo>
                <a:lnTo>
                  <a:pt x="2933711" y="0"/>
                </a:lnTo>
                <a:lnTo>
                  <a:pt x="2933711" y="2967091"/>
                </a:lnTo>
                <a:lnTo>
                  <a:pt x="0" y="2967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7765" y="3624209"/>
            <a:ext cx="7255311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Garet Light"/>
              </a:rPr>
              <a:t>feature </a:t>
            </a:r>
            <a:r>
              <a:rPr lang="en-US" sz="2499">
                <a:solidFill>
                  <a:srgbClr val="000000"/>
                </a:solidFill>
                <a:latin typeface="Garet Bold"/>
              </a:rPr>
              <a:t>NumberofPersonVisiting</a:t>
            </a:r>
            <a:r>
              <a:rPr lang="en-US" sz="2499">
                <a:solidFill>
                  <a:srgbClr val="000000"/>
                </a:solidFill>
                <a:latin typeface="Garet Light"/>
              </a:rPr>
              <a:t> dan  </a:t>
            </a:r>
            <a:r>
              <a:rPr lang="en-US" sz="2499">
                <a:solidFill>
                  <a:srgbClr val="000000"/>
                </a:solidFill>
                <a:latin typeface="Garet Bold"/>
              </a:rPr>
              <a:t>NumberofChildrenVisiting </a:t>
            </a:r>
            <a:r>
              <a:rPr lang="en-US" sz="2499">
                <a:solidFill>
                  <a:srgbClr val="000000"/>
                </a:solidFill>
                <a:latin typeface="Garet Light"/>
              </a:rPr>
              <a:t>memiliki korelasi yang </a:t>
            </a:r>
            <a:r>
              <a:rPr lang="en-US" sz="2499">
                <a:solidFill>
                  <a:srgbClr val="000000"/>
                </a:solidFill>
                <a:latin typeface="Garet Bold"/>
              </a:rPr>
              <a:t>sangat tinggi (0.60) </a:t>
            </a:r>
            <a:r>
              <a:rPr lang="en-US" sz="2499">
                <a:solidFill>
                  <a:srgbClr val="000000"/>
                </a:solidFill>
                <a:latin typeface="Garet Light"/>
              </a:rPr>
              <a:t>dan ada kemungkinan feature tersebut </a:t>
            </a:r>
            <a:r>
              <a:rPr lang="en-US" sz="2499">
                <a:solidFill>
                  <a:srgbClr val="000000"/>
                </a:solidFill>
                <a:latin typeface="Garet Bold"/>
              </a:rPr>
              <a:t>redundant </a:t>
            </a:r>
            <a:r>
              <a:rPr lang="en-US" sz="2499">
                <a:solidFill>
                  <a:srgbClr val="000000"/>
                </a:solidFill>
                <a:latin typeface="Garet Light"/>
              </a:rPr>
              <a:t>dan akan dipilih salah satu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5387" y="209535"/>
            <a:ext cx="9223271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0E2C4B"/>
                </a:solidFill>
                <a:latin typeface="Muli Ultra-Bold"/>
              </a:rPr>
              <a:t>MULTIVARIATE</a:t>
            </a:r>
          </a:p>
          <a:p>
            <a:pPr>
              <a:lnSpc>
                <a:spcPts val="8399"/>
              </a:lnSpc>
            </a:pPr>
            <a:r>
              <a:rPr lang="en-US" sz="6999">
                <a:solidFill>
                  <a:srgbClr val="0E2C4B"/>
                </a:solidFill>
                <a:latin typeface="Muli Ultra-Bold"/>
              </a:rPr>
              <a:t>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7765" y="2912350"/>
            <a:ext cx="767577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E2C4B"/>
                </a:solidFill>
                <a:latin typeface="Muli Bold"/>
              </a:rPr>
              <a:t>HEATMAP CORRELATION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6013"/>
            <a:ext cx="9223271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0E2C4B"/>
                </a:solidFill>
                <a:latin typeface="Muli Ultra-Bold"/>
              </a:rPr>
              <a:t>DATA PREPARATION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577180" y="236488"/>
            <a:ext cx="9381148" cy="9021812"/>
            <a:chOff x="0" y="0"/>
            <a:chExt cx="7504918" cy="72174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504919" cy="7217449"/>
            </a:xfrm>
            <a:custGeom>
              <a:avLst/>
              <a:gdLst/>
              <a:ahLst/>
              <a:cxnLst/>
              <a:rect r="r" b="b" t="t" l="l"/>
              <a:pathLst>
                <a:path h="7217449" w="7504919">
                  <a:moveTo>
                    <a:pt x="7380458" y="7217449"/>
                  </a:moveTo>
                  <a:lnTo>
                    <a:pt x="124460" y="7217449"/>
                  </a:lnTo>
                  <a:cubicBezTo>
                    <a:pt x="55880" y="7217449"/>
                    <a:pt x="0" y="7161569"/>
                    <a:pt x="0" y="70929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092990"/>
                  </a:lnTo>
                  <a:cubicBezTo>
                    <a:pt x="7504919" y="7161569"/>
                    <a:pt x="7449038" y="7217449"/>
                    <a:pt x="7380459" y="721744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9621173" y="2336800"/>
            <a:ext cx="76381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9621173" y="3721100"/>
            <a:ext cx="76381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9621173" y="5105400"/>
            <a:ext cx="76381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9619273" y="6489700"/>
            <a:ext cx="76400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9619505" y="7874000"/>
            <a:ext cx="7639795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885863"/>
            <a:ext cx="6648369" cy="5385179"/>
          </a:xfrm>
          <a:custGeom>
            <a:avLst/>
            <a:gdLst/>
            <a:ahLst/>
            <a:cxnLst/>
            <a:rect r="r" b="b" t="t" l="l"/>
            <a:pathLst>
              <a:path h="5385179" w="6648369">
                <a:moveTo>
                  <a:pt x="0" y="0"/>
                </a:moveTo>
                <a:lnTo>
                  <a:pt x="6648369" y="0"/>
                </a:lnTo>
                <a:lnTo>
                  <a:pt x="6648369" y="5385180"/>
                </a:lnTo>
                <a:lnTo>
                  <a:pt x="0" y="5385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21173" y="1434888"/>
            <a:ext cx="686080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Missing Values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21173" y="2819188"/>
            <a:ext cx="686080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Duplicated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21173" y="4203488"/>
            <a:ext cx="686080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Handling Outlier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21173" y="5587788"/>
            <a:ext cx="686080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Feature Engineering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21173" y="6972088"/>
            <a:ext cx="686080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Feature Selection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1222"/>
            <a:ext cx="16230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950">
                <a:solidFill>
                  <a:srgbClr val="0E2C4B"/>
                </a:solidFill>
                <a:latin typeface="Muli Ultra-Bold"/>
              </a:rPr>
              <a:t>DATA</a:t>
            </a:r>
            <a:r>
              <a:rPr lang="en-US" sz="5950">
                <a:solidFill>
                  <a:srgbClr val="0E2C4B"/>
                </a:solidFill>
                <a:latin typeface="Muli Ultra-Bold"/>
              </a:rPr>
              <a:t> CLEANSING &amp; PRE-PROCESSING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08731" y="2323570"/>
            <a:ext cx="3901668" cy="1093990"/>
          </a:xfrm>
          <a:custGeom>
            <a:avLst/>
            <a:gdLst/>
            <a:ahLst/>
            <a:cxnLst/>
            <a:rect r="r" b="b" t="t" l="l"/>
            <a:pathLst>
              <a:path h="1093990" w="3901668">
                <a:moveTo>
                  <a:pt x="0" y="0"/>
                </a:moveTo>
                <a:lnTo>
                  <a:pt x="3901669" y="0"/>
                </a:lnTo>
                <a:lnTo>
                  <a:pt x="3901669" y="1093990"/>
                </a:lnTo>
                <a:lnTo>
                  <a:pt x="0" y="1093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9" r="0" b="-215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842" y="2475610"/>
            <a:ext cx="737102" cy="737102"/>
          </a:xfrm>
          <a:custGeom>
            <a:avLst/>
            <a:gdLst/>
            <a:ahLst/>
            <a:cxnLst/>
            <a:rect r="r" b="b" t="t" l="l"/>
            <a:pathLst>
              <a:path h="737102" w="737102">
                <a:moveTo>
                  <a:pt x="0" y="0"/>
                </a:moveTo>
                <a:lnTo>
                  <a:pt x="737103" y="0"/>
                </a:lnTo>
                <a:lnTo>
                  <a:pt x="737103" y="737102"/>
                </a:lnTo>
                <a:lnTo>
                  <a:pt x="0" y="737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25489" y="2306842"/>
            <a:ext cx="3901668" cy="1093990"/>
          </a:xfrm>
          <a:custGeom>
            <a:avLst/>
            <a:gdLst/>
            <a:ahLst/>
            <a:cxnLst/>
            <a:rect r="r" b="b" t="t" l="l"/>
            <a:pathLst>
              <a:path h="1093990" w="3901668">
                <a:moveTo>
                  <a:pt x="0" y="0"/>
                </a:moveTo>
                <a:lnTo>
                  <a:pt x="3901669" y="0"/>
                </a:lnTo>
                <a:lnTo>
                  <a:pt x="3901669" y="1093991"/>
                </a:lnTo>
                <a:lnTo>
                  <a:pt x="0" y="1093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9" r="0" b="-215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77600" y="2505948"/>
            <a:ext cx="695778" cy="695778"/>
          </a:xfrm>
          <a:custGeom>
            <a:avLst/>
            <a:gdLst/>
            <a:ahLst/>
            <a:cxnLst/>
            <a:rect r="r" b="b" t="t" l="l"/>
            <a:pathLst>
              <a:path h="695778" w="695778">
                <a:moveTo>
                  <a:pt x="0" y="0"/>
                </a:moveTo>
                <a:lnTo>
                  <a:pt x="695778" y="0"/>
                </a:lnTo>
                <a:lnTo>
                  <a:pt x="695778" y="695779"/>
                </a:lnTo>
                <a:lnTo>
                  <a:pt x="0" y="6957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43155" y="2309556"/>
            <a:ext cx="3291802" cy="23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13"/>
              </a:lnSpc>
            </a:pPr>
            <a:r>
              <a:rPr lang="en-US" sz="1367">
                <a:solidFill>
                  <a:srgbClr val="4E2C66"/>
                </a:solidFill>
                <a:latin typeface="Garet Ultra-Bold"/>
              </a:rPr>
              <a:t>Feature Engineering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187217" y="2306842"/>
            <a:ext cx="3901668" cy="1093990"/>
          </a:xfrm>
          <a:custGeom>
            <a:avLst/>
            <a:gdLst/>
            <a:ahLst/>
            <a:cxnLst/>
            <a:rect r="r" b="b" t="t" l="l"/>
            <a:pathLst>
              <a:path h="1093990" w="3901668">
                <a:moveTo>
                  <a:pt x="0" y="0"/>
                </a:moveTo>
                <a:lnTo>
                  <a:pt x="3901668" y="0"/>
                </a:lnTo>
                <a:lnTo>
                  <a:pt x="3901668" y="1093991"/>
                </a:lnTo>
                <a:lnTo>
                  <a:pt x="0" y="1093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9" r="0" b="-215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11141" y="2306842"/>
            <a:ext cx="3901668" cy="1093990"/>
          </a:xfrm>
          <a:custGeom>
            <a:avLst/>
            <a:gdLst/>
            <a:ahLst/>
            <a:cxnLst/>
            <a:rect r="r" b="b" t="t" l="l"/>
            <a:pathLst>
              <a:path h="1093990" w="3901668">
                <a:moveTo>
                  <a:pt x="0" y="0"/>
                </a:moveTo>
                <a:lnTo>
                  <a:pt x="3901668" y="0"/>
                </a:lnTo>
                <a:lnTo>
                  <a:pt x="3901668" y="1093991"/>
                </a:lnTo>
                <a:lnTo>
                  <a:pt x="0" y="1093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9" r="0" b="-215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27010" y="2444869"/>
            <a:ext cx="877145" cy="817938"/>
          </a:xfrm>
          <a:custGeom>
            <a:avLst/>
            <a:gdLst/>
            <a:ahLst/>
            <a:cxnLst/>
            <a:rect r="r" b="b" t="t" l="l"/>
            <a:pathLst>
              <a:path h="817938" w="877145">
                <a:moveTo>
                  <a:pt x="0" y="0"/>
                </a:moveTo>
                <a:lnTo>
                  <a:pt x="877145" y="0"/>
                </a:lnTo>
                <a:lnTo>
                  <a:pt x="877145" y="817937"/>
                </a:lnTo>
                <a:lnTo>
                  <a:pt x="0" y="8179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06072" y="2491209"/>
            <a:ext cx="795893" cy="725258"/>
          </a:xfrm>
          <a:custGeom>
            <a:avLst/>
            <a:gdLst/>
            <a:ahLst/>
            <a:cxnLst/>
            <a:rect r="r" b="b" t="t" l="l"/>
            <a:pathLst>
              <a:path h="725258" w="795893">
                <a:moveTo>
                  <a:pt x="0" y="0"/>
                </a:moveTo>
                <a:lnTo>
                  <a:pt x="795894" y="0"/>
                </a:lnTo>
                <a:lnTo>
                  <a:pt x="795894" y="725258"/>
                </a:lnTo>
                <a:lnTo>
                  <a:pt x="0" y="7252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0" y="3597388"/>
            <a:ext cx="4649519" cy="466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1" indent="-237491" lvl="1">
              <a:lnSpc>
                <a:spcPts val="41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Garet Light"/>
              </a:rPr>
              <a:t>Handling Missing Values dengan mengisi nilai </a:t>
            </a:r>
            <a:r>
              <a:rPr lang="en-US" sz="2200">
                <a:solidFill>
                  <a:srgbClr val="000000"/>
                </a:solidFill>
                <a:latin typeface="Garet Bold"/>
              </a:rPr>
              <a:t>mean atau median pada feature numerikal </a:t>
            </a:r>
            <a:r>
              <a:rPr lang="en-US" sz="2200">
                <a:solidFill>
                  <a:srgbClr val="000000"/>
                </a:solidFill>
                <a:latin typeface="Garet Light"/>
              </a:rPr>
              <a:t>dan pada  </a:t>
            </a:r>
            <a:r>
              <a:rPr lang="en-US" sz="2200">
                <a:solidFill>
                  <a:srgbClr val="000000"/>
                </a:solidFill>
                <a:latin typeface="Garet Bold"/>
              </a:rPr>
              <a:t>feature kategorikal  seperti  feature TypeOfContact karna nilai nullnya sedikit jadi di drop saja nilai nullnya</a:t>
            </a:r>
            <a:r>
              <a:rPr lang="en-US" sz="2200">
                <a:solidFill>
                  <a:srgbClr val="000000"/>
                </a:solidFill>
                <a:latin typeface="Garet Light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9659" y="2458323"/>
            <a:ext cx="307586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 Ultra-Bold"/>
              </a:rPr>
              <a:t>Handling 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 Ultra-Bold"/>
              </a:rPr>
              <a:t>Missing Values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38391" y="2635615"/>
            <a:ext cx="30758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 Ultra-Bold"/>
              </a:rPr>
              <a:t>Feature Selection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63891" y="2647347"/>
            <a:ext cx="30758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 Ultra-Bold"/>
              </a:rPr>
              <a:t>Handling Outliers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66080" y="2428560"/>
            <a:ext cx="307586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 Ultra-Bold"/>
              </a:rPr>
              <a:t>Feature Engineering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77492" y="3597388"/>
            <a:ext cx="4649519" cy="204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1" indent="-237491" lvl="1">
              <a:lnSpc>
                <a:spcPts val="41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Garet Light"/>
              </a:rPr>
              <a:t>Handling Outliers menggunakan </a:t>
            </a:r>
            <a:r>
              <a:rPr lang="en-US" sz="2200">
                <a:solidFill>
                  <a:srgbClr val="000000"/>
                </a:solidFill>
                <a:latin typeface="Garet Bold"/>
              </a:rPr>
              <a:t>Z-Score</a:t>
            </a:r>
            <a:r>
              <a:rPr lang="en-US" sz="2200">
                <a:solidFill>
                  <a:srgbClr val="000000"/>
                </a:solidFill>
                <a:latin typeface="Garet Light"/>
              </a:rPr>
              <a:t> pada feature numerical yang memiliki outliers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55585" y="3597388"/>
            <a:ext cx="4357223" cy="518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1" indent="-237491" lvl="1">
              <a:lnSpc>
                <a:spcPts val="41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Garet Bold"/>
              </a:rPr>
              <a:t>Encoding </a:t>
            </a:r>
            <a:r>
              <a:rPr lang="en-US" sz="2200">
                <a:solidFill>
                  <a:srgbClr val="000000"/>
                </a:solidFill>
                <a:latin typeface="Garet Light"/>
              </a:rPr>
              <a:t>menggunakan </a:t>
            </a:r>
            <a:r>
              <a:rPr lang="en-US" sz="2200">
                <a:solidFill>
                  <a:srgbClr val="000000"/>
                </a:solidFill>
                <a:latin typeface="Garet Bold"/>
              </a:rPr>
              <a:t>One Hot Encoding</a:t>
            </a:r>
            <a:r>
              <a:rPr lang="en-US" sz="2200">
                <a:solidFill>
                  <a:srgbClr val="000000"/>
                </a:solidFill>
                <a:latin typeface="Garet Light"/>
              </a:rPr>
              <a:t> dan </a:t>
            </a:r>
            <a:r>
              <a:rPr lang="en-US" sz="2200">
                <a:solidFill>
                  <a:srgbClr val="000000"/>
                </a:solidFill>
                <a:latin typeface="Garet Bold"/>
              </a:rPr>
              <a:t>Label Encoding</a:t>
            </a:r>
            <a:r>
              <a:rPr lang="en-US" sz="2200">
                <a:solidFill>
                  <a:srgbClr val="000000"/>
                </a:solidFill>
                <a:latin typeface="Garet Light"/>
              </a:rPr>
              <a:t>.</a:t>
            </a:r>
          </a:p>
          <a:p>
            <a:pPr marL="474981" indent="-237491" lvl="1">
              <a:lnSpc>
                <a:spcPts val="41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Garet Light"/>
              </a:rPr>
              <a:t>Uji </a:t>
            </a:r>
            <a:r>
              <a:rPr lang="en-US" sz="2200">
                <a:solidFill>
                  <a:srgbClr val="000000"/>
                </a:solidFill>
                <a:latin typeface="Garet Bold"/>
              </a:rPr>
              <a:t>Multikolonieritas </a:t>
            </a:r>
            <a:r>
              <a:rPr lang="en-US" sz="2200">
                <a:solidFill>
                  <a:srgbClr val="000000"/>
                </a:solidFill>
                <a:latin typeface="Garet Light"/>
              </a:rPr>
              <a:t>menggunakan </a:t>
            </a:r>
            <a:r>
              <a:rPr lang="en-US" sz="2200">
                <a:solidFill>
                  <a:srgbClr val="000000"/>
                </a:solidFill>
                <a:latin typeface="Garet Bold"/>
              </a:rPr>
              <a:t>Pearson</a:t>
            </a:r>
            <a:r>
              <a:rPr lang="en-US" sz="2200">
                <a:solidFill>
                  <a:srgbClr val="000000"/>
                </a:solidFill>
                <a:latin typeface="Garet Light"/>
              </a:rPr>
              <a:t>.</a:t>
            </a:r>
          </a:p>
          <a:p>
            <a:pPr marL="474981" indent="-237491" lvl="1">
              <a:lnSpc>
                <a:spcPts val="41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Garet"/>
              </a:rPr>
              <a:t>Feature Transformation</a:t>
            </a:r>
            <a:r>
              <a:rPr lang="en-US" sz="2200">
                <a:solidFill>
                  <a:srgbClr val="000000"/>
                </a:solidFill>
                <a:latin typeface="Garet Light"/>
              </a:rPr>
              <a:t> dengan </a:t>
            </a:r>
            <a:r>
              <a:rPr lang="en-US" sz="2200">
                <a:solidFill>
                  <a:srgbClr val="000000"/>
                </a:solidFill>
                <a:latin typeface="Garet Bold"/>
              </a:rPr>
              <a:t>MinMax Scaler </a:t>
            </a:r>
            <a:r>
              <a:rPr lang="en-US" sz="2200">
                <a:solidFill>
                  <a:srgbClr val="000000"/>
                </a:solidFill>
                <a:latin typeface="Garet Light"/>
              </a:rPr>
              <a:t>dan </a:t>
            </a:r>
            <a:r>
              <a:rPr lang="en-US" sz="2200">
                <a:solidFill>
                  <a:srgbClr val="000000"/>
                </a:solidFill>
                <a:latin typeface="Garet Bold"/>
              </a:rPr>
              <a:t>Standard Scaler</a:t>
            </a:r>
            <a:r>
              <a:rPr lang="en-US" sz="2200">
                <a:solidFill>
                  <a:srgbClr val="000000"/>
                </a:solidFill>
                <a:latin typeface="Garet Light"/>
              </a:rPr>
              <a:t>.</a:t>
            </a:r>
          </a:p>
          <a:p>
            <a:pPr marL="474981" indent="-237491" lvl="1">
              <a:lnSpc>
                <a:spcPts val="41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Garet Light"/>
              </a:rPr>
              <a:t>Handling Imbalanced Data dengan </a:t>
            </a:r>
            <a:r>
              <a:rPr lang="en-US" sz="2200">
                <a:solidFill>
                  <a:srgbClr val="000000"/>
                </a:solidFill>
                <a:latin typeface="Garet Bold"/>
              </a:rPr>
              <a:t>SMOTE</a:t>
            </a:r>
            <a:r>
              <a:rPr lang="en-US" sz="2200">
                <a:solidFill>
                  <a:srgbClr val="000000"/>
                </a:solidFill>
                <a:latin typeface="Garet Light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38481" y="3597388"/>
            <a:ext cx="4649519" cy="995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1" indent="-237491" lvl="1">
              <a:lnSpc>
                <a:spcPts val="41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Garet Light"/>
              </a:rPr>
              <a:t>Semua feature digunakan kecuali yang </a:t>
            </a:r>
            <a:r>
              <a:rPr lang="en-US" sz="2200">
                <a:solidFill>
                  <a:srgbClr val="000000"/>
                </a:solidFill>
                <a:latin typeface="Garet Bold"/>
              </a:rPr>
              <a:t>redundant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27182" y="1895156"/>
            <a:ext cx="9381148" cy="6496689"/>
            <a:chOff x="0" y="0"/>
            <a:chExt cx="7504918" cy="51973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04919" cy="5197351"/>
            </a:xfrm>
            <a:custGeom>
              <a:avLst/>
              <a:gdLst/>
              <a:ahLst/>
              <a:cxnLst/>
              <a:rect r="r" b="b" t="t" l="l"/>
              <a:pathLst>
                <a:path h="5197351" w="7504919">
                  <a:moveTo>
                    <a:pt x="7380458" y="5197351"/>
                  </a:moveTo>
                  <a:lnTo>
                    <a:pt x="124460" y="5197351"/>
                  </a:lnTo>
                  <a:cubicBezTo>
                    <a:pt x="55880" y="5197351"/>
                    <a:pt x="0" y="5141471"/>
                    <a:pt x="0" y="50728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5072891"/>
                  </a:lnTo>
                  <a:cubicBezTo>
                    <a:pt x="7504919" y="5141471"/>
                    <a:pt x="7449038" y="5197351"/>
                    <a:pt x="7380459" y="51973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9671175" y="4033567"/>
            <a:ext cx="76381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9671175" y="5417867"/>
            <a:ext cx="76381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9671175" y="6802167"/>
            <a:ext cx="76381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01656" y="2211158"/>
            <a:ext cx="6561884" cy="5864684"/>
          </a:xfrm>
          <a:custGeom>
            <a:avLst/>
            <a:gdLst/>
            <a:ahLst/>
            <a:cxnLst/>
            <a:rect r="r" b="b" t="t" l="l"/>
            <a:pathLst>
              <a:path h="5864684" w="6561884">
                <a:moveTo>
                  <a:pt x="0" y="0"/>
                </a:moveTo>
                <a:lnTo>
                  <a:pt x="6561884" y="0"/>
                </a:lnTo>
                <a:lnTo>
                  <a:pt x="6561884" y="5864684"/>
                </a:lnTo>
                <a:lnTo>
                  <a:pt x="0" y="5864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46013"/>
            <a:ext cx="92232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0E2C4B"/>
                </a:solidFill>
                <a:latin typeface="Muli Ultra-Bold"/>
              </a:rPr>
              <a:t>MODELLING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71175" y="3093556"/>
            <a:ext cx="686080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Training Models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71175" y="4477856"/>
            <a:ext cx="686080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Model Evaluation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71175" y="5862156"/>
            <a:ext cx="686080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Feature Importance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8819" y="2528363"/>
            <a:ext cx="9243725" cy="5957566"/>
            <a:chOff x="0" y="0"/>
            <a:chExt cx="12324967" cy="794342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3956608" cy="3866344"/>
              <a:chOff x="0" y="0"/>
              <a:chExt cx="2416493" cy="236136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16493" cy="2361364"/>
              </a:xfrm>
              <a:custGeom>
                <a:avLst/>
                <a:gdLst/>
                <a:ahLst/>
                <a:cxnLst/>
                <a:rect r="r" b="b" t="t" l="l"/>
                <a:pathLst>
                  <a:path h="2361364" w="2416493">
                    <a:moveTo>
                      <a:pt x="2292032" y="2361364"/>
                    </a:moveTo>
                    <a:lnTo>
                      <a:pt x="124460" y="2361364"/>
                    </a:lnTo>
                    <a:cubicBezTo>
                      <a:pt x="55880" y="2361364"/>
                      <a:pt x="0" y="2305484"/>
                      <a:pt x="0" y="223690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92033" y="0"/>
                    </a:lnTo>
                    <a:cubicBezTo>
                      <a:pt x="2360612" y="0"/>
                      <a:pt x="2416493" y="55880"/>
                      <a:pt x="2416493" y="124460"/>
                    </a:cubicBezTo>
                    <a:lnTo>
                      <a:pt x="2416493" y="2236904"/>
                    </a:lnTo>
                    <a:cubicBezTo>
                      <a:pt x="2416493" y="2305484"/>
                      <a:pt x="2360612" y="2361364"/>
                      <a:pt x="2292033" y="2361364"/>
                    </a:cubicBezTo>
                    <a:close/>
                  </a:path>
                </a:pathLst>
              </a:custGeom>
              <a:solidFill>
                <a:srgbClr val="52A1C6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8368359" y="0"/>
              <a:ext cx="3956608" cy="3866344"/>
              <a:chOff x="0" y="0"/>
              <a:chExt cx="2416493" cy="236136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416493" cy="2361364"/>
              </a:xfrm>
              <a:custGeom>
                <a:avLst/>
                <a:gdLst/>
                <a:ahLst/>
                <a:cxnLst/>
                <a:rect r="r" b="b" t="t" l="l"/>
                <a:pathLst>
                  <a:path h="2361364" w="2416493">
                    <a:moveTo>
                      <a:pt x="2292032" y="2361364"/>
                    </a:moveTo>
                    <a:lnTo>
                      <a:pt x="124460" y="2361364"/>
                    </a:lnTo>
                    <a:cubicBezTo>
                      <a:pt x="55880" y="2361364"/>
                      <a:pt x="0" y="2305484"/>
                      <a:pt x="0" y="223690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92033" y="0"/>
                    </a:lnTo>
                    <a:cubicBezTo>
                      <a:pt x="2360612" y="0"/>
                      <a:pt x="2416493" y="55880"/>
                      <a:pt x="2416493" y="124460"/>
                    </a:cubicBezTo>
                    <a:lnTo>
                      <a:pt x="2416493" y="2236904"/>
                    </a:lnTo>
                    <a:cubicBezTo>
                      <a:pt x="2416493" y="2305484"/>
                      <a:pt x="2360612" y="2361364"/>
                      <a:pt x="2292033" y="2361364"/>
                    </a:cubicBezTo>
                    <a:close/>
                  </a:path>
                </a:pathLst>
              </a:custGeom>
              <a:solidFill>
                <a:srgbClr val="52A1C6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4077078"/>
              <a:ext cx="3956608" cy="3866344"/>
              <a:chOff x="0" y="0"/>
              <a:chExt cx="2416493" cy="236136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416493" cy="2361364"/>
              </a:xfrm>
              <a:custGeom>
                <a:avLst/>
                <a:gdLst/>
                <a:ahLst/>
                <a:cxnLst/>
                <a:rect r="r" b="b" t="t" l="l"/>
                <a:pathLst>
                  <a:path h="2361364" w="2416493">
                    <a:moveTo>
                      <a:pt x="2292032" y="2361364"/>
                    </a:moveTo>
                    <a:lnTo>
                      <a:pt x="124460" y="2361364"/>
                    </a:lnTo>
                    <a:cubicBezTo>
                      <a:pt x="55880" y="2361364"/>
                      <a:pt x="0" y="2305484"/>
                      <a:pt x="0" y="223690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92033" y="0"/>
                    </a:lnTo>
                    <a:cubicBezTo>
                      <a:pt x="2360612" y="0"/>
                      <a:pt x="2416493" y="55880"/>
                      <a:pt x="2416493" y="124460"/>
                    </a:cubicBezTo>
                    <a:lnTo>
                      <a:pt x="2416493" y="2236904"/>
                    </a:lnTo>
                    <a:cubicBezTo>
                      <a:pt x="2416493" y="2305484"/>
                      <a:pt x="2360612" y="2361364"/>
                      <a:pt x="2292033" y="2361364"/>
                    </a:cubicBezTo>
                    <a:close/>
                  </a:path>
                </a:pathLst>
              </a:custGeom>
              <a:solidFill>
                <a:srgbClr val="52A1C6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8368359" y="4077078"/>
              <a:ext cx="3956608" cy="3866344"/>
              <a:chOff x="0" y="0"/>
              <a:chExt cx="2416493" cy="236136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416493" cy="2361364"/>
              </a:xfrm>
              <a:custGeom>
                <a:avLst/>
                <a:gdLst/>
                <a:ahLst/>
                <a:cxnLst/>
                <a:rect r="r" b="b" t="t" l="l"/>
                <a:pathLst>
                  <a:path h="2361364" w="2416493">
                    <a:moveTo>
                      <a:pt x="2292032" y="2361364"/>
                    </a:moveTo>
                    <a:lnTo>
                      <a:pt x="124460" y="2361364"/>
                    </a:lnTo>
                    <a:cubicBezTo>
                      <a:pt x="55880" y="2361364"/>
                      <a:pt x="0" y="2305484"/>
                      <a:pt x="0" y="223690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92033" y="0"/>
                    </a:lnTo>
                    <a:cubicBezTo>
                      <a:pt x="2360612" y="0"/>
                      <a:pt x="2416493" y="55880"/>
                      <a:pt x="2416493" y="124460"/>
                    </a:cubicBezTo>
                    <a:lnTo>
                      <a:pt x="2416493" y="2236904"/>
                    </a:lnTo>
                    <a:cubicBezTo>
                      <a:pt x="2416493" y="2305484"/>
                      <a:pt x="2360612" y="2361364"/>
                      <a:pt x="2292033" y="2361364"/>
                    </a:cubicBezTo>
                    <a:close/>
                  </a:path>
                </a:pathLst>
              </a:custGeom>
              <a:solidFill>
                <a:srgbClr val="52A1C6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41880" y="1756225"/>
              <a:ext cx="3472929" cy="506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2"/>
                </a:lnSpc>
              </a:pPr>
              <a:r>
                <a:rPr lang="en-US" sz="2452">
                  <a:solidFill>
                    <a:srgbClr val="242426"/>
                  </a:solidFill>
                  <a:latin typeface="Handyman"/>
                </a:rPr>
                <a:t>Random Forest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8610238" y="1756225"/>
              <a:ext cx="3472929" cy="506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2"/>
                </a:lnSpc>
              </a:pPr>
              <a:r>
                <a:rPr lang="en-US" sz="2452">
                  <a:solidFill>
                    <a:srgbClr val="242426"/>
                  </a:solidFill>
                  <a:latin typeface="Handyman"/>
                </a:rPr>
                <a:t>AdaBoost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41880" y="5785826"/>
              <a:ext cx="3472929" cy="5537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3"/>
                </a:lnSpc>
              </a:pPr>
              <a:r>
                <a:rPr lang="en-US" sz="2452">
                  <a:solidFill>
                    <a:srgbClr val="242426"/>
                  </a:solidFill>
                  <a:latin typeface="Handyman"/>
                </a:rPr>
                <a:t>Decision Tree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8774778" y="5850124"/>
              <a:ext cx="3087468" cy="5537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3"/>
                </a:lnSpc>
              </a:pPr>
              <a:r>
                <a:rPr lang="en-US" sz="2452">
                  <a:solidFill>
                    <a:srgbClr val="242426"/>
                  </a:solidFill>
                  <a:latin typeface="Handyman"/>
                </a:rPr>
                <a:t>XGBoost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4184219" y="2151644"/>
              <a:ext cx="3956608" cy="3866344"/>
              <a:chOff x="0" y="0"/>
              <a:chExt cx="2416493" cy="236136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416493" cy="2361364"/>
              </a:xfrm>
              <a:custGeom>
                <a:avLst/>
                <a:gdLst/>
                <a:ahLst/>
                <a:cxnLst/>
                <a:rect r="r" b="b" t="t" l="l"/>
                <a:pathLst>
                  <a:path h="2361364" w="2416493">
                    <a:moveTo>
                      <a:pt x="2292032" y="2361364"/>
                    </a:moveTo>
                    <a:lnTo>
                      <a:pt x="124460" y="2361364"/>
                    </a:lnTo>
                    <a:cubicBezTo>
                      <a:pt x="55880" y="2361364"/>
                      <a:pt x="0" y="2305484"/>
                      <a:pt x="0" y="223690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92033" y="0"/>
                    </a:lnTo>
                    <a:cubicBezTo>
                      <a:pt x="2360612" y="0"/>
                      <a:pt x="2416493" y="55880"/>
                      <a:pt x="2416493" y="124460"/>
                    </a:cubicBezTo>
                    <a:lnTo>
                      <a:pt x="2416493" y="2236904"/>
                    </a:lnTo>
                    <a:cubicBezTo>
                      <a:pt x="2416493" y="2305484"/>
                      <a:pt x="2360612" y="2361364"/>
                      <a:pt x="2292033" y="2361364"/>
                    </a:cubicBezTo>
                    <a:close/>
                  </a:path>
                </a:pathLst>
              </a:custGeom>
              <a:solidFill>
                <a:srgbClr val="52A1C6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4426099" y="3860392"/>
              <a:ext cx="3472929" cy="5537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3"/>
                </a:lnSpc>
              </a:pPr>
              <a:r>
                <a:rPr lang="en-US" sz="2452">
                  <a:solidFill>
                    <a:srgbClr val="242426"/>
                  </a:solidFill>
                  <a:latin typeface="Handyman"/>
                </a:rPr>
                <a:t>Logistic Regression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74365" y="3537105"/>
            <a:ext cx="8913679" cy="1114210"/>
          </a:xfrm>
          <a:custGeom>
            <a:avLst/>
            <a:gdLst/>
            <a:ahLst/>
            <a:cxnLst/>
            <a:rect r="r" b="b" t="t" l="l"/>
            <a:pathLst>
              <a:path h="1114210" w="8913679">
                <a:moveTo>
                  <a:pt x="0" y="0"/>
                </a:moveTo>
                <a:lnTo>
                  <a:pt x="8913679" y="0"/>
                </a:lnTo>
                <a:lnTo>
                  <a:pt x="8913679" y="1114210"/>
                </a:lnTo>
                <a:lnTo>
                  <a:pt x="0" y="111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74365" y="4799186"/>
            <a:ext cx="8913679" cy="1097263"/>
          </a:xfrm>
          <a:custGeom>
            <a:avLst/>
            <a:gdLst/>
            <a:ahLst/>
            <a:cxnLst/>
            <a:rect r="r" b="b" t="t" l="l"/>
            <a:pathLst>
              <a:path h="1097263" w="8913679">
                <a:moveTo>
                  <a:pt x="0" y="0"/>
                </a:moveTo>
                <a:lnTo>
                  <a:pt x="8913679" y="0"/>
                </a:lnTo>
                <a:lnTo>
                  <a:pt x="8913679" y="1097262"/>
                </a:lnTo>
                <a:lnTo>
                  <a:pt x="0" y="1097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544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274365" y="6065795"/>
            <a:ext cx="8913679" cy="1114210"/>
          </a:xfrm>
          <a:custGeom>
            <a:avLst/>
            <a:gdLst/>
            <a:ahLst/>
            <a:cxnLst/>
            <a:rect r="r" b="b" t="t" l="l"/>
            <a:pathLst>
              <a:path h="1114210" w="8913679">
                <a:moveTo>
                  <a:pt x="0" y="0"/>
                </a:moveTo>
                <a:lnTo>
                  <a:pt x="8913679" y="0"/>
                </a:lnTo>
                <a:lnTo>
                  <a:pt x="8913679" y="1114210"/>
                </a:lnTo>
                <a:lnTo>
                  <a:pt x="0" y="111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407456" y="257047"/>
            <a:ext cx="547308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0E2C4B"/>
                </a:solidFill>
                <a:latin typeface="Muli Ultra-Bold"/>
              </a:rPr>
              <a:t>MODELLING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15880" y="3921808"/>
            <a:ext cx="677212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Garet Light"/>
              </a:rPr>
              <a:t>Fokus pada </a:t>
            </a:r>
            <a:r>
              <a:rPr lang="en-US" sz="1800">
                <a:solidFill>
                  <a:srgbClr val="000000"/>
                </a:solidFill>
                <a:latin typeface="Garet Bold"/>
              </a:rPr>
              <a:t>potensial user</a:t>
            </a:r>
            <a:r>
              <a:rPr lang="en-US" sz="1800">
                <a:solidFill>
                  <a:srgbClr val="000000"/>
                </a:solidFill>
                <a:latin typeface="Garet Light"/>
              </a:rPr>
              <a:t> untuk membeli paket wisata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15880" y="5176860"/>
            <a:ext cx="6772120" cy="33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5"/>
              </a:lnSpc>
            </a:pPr>
            <a:r>
              <a:rPr lang="en-US" sz="1996">
                <a:solidFill>
                  <a:srgbClr val="000000"/>
                </a:solidFill>
                <a:latin typeface="Garet Light"/>
              </a:rPr>
              <a:t>Evaluasi metric yang diperhatikan adalah </a:t>
            </a:r>
            <a:r>
              <a:rPr lang="en-US" sz="1996">
                <a:solidFill>
                  <a:srgbClr val="000000"/>
                </a:solidFill>
                <a:latin typeface="Garet Bold"/>
              </a:rPr>
              <a:t>F1 Score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15880" y="6292615"/>
            <a:ext cx="6772120" cy="68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5"/>
              </a:lnSpc>
            </a:pPr>
            <a:r>
              <a:rPr lang="en-US" sz="1996">
                <a:solidFill>
                  <a:srgbClr val="000000"/>
                </a:solidFill>
                <a:latin typeface="Garet"/>
              </a:rPr>
              <a:t>Pemodelan dilakukan menggunakan </a:t>
            </a:r>
            <a:r>
              <a:rPr lang="en-US" sz="1996">
                <a:solidFill>
                  <a:srgbClr val="000000"/>
                </a:solidFill>
                <a:latin typeface="Garet Bold"/>
              </a:rPr>
              <a:t>Cross Validation</a:t>
            </a:r>
            <a:r>
              <a:rPr lang="en-US" sz="1996">
                <a:solidFill>
                  <a:srgbClr val="000000"/>
                </a:solidFill>
                <a:latin typeface="Garet"/>
              </a:rPr>
              <a:t> 5 fold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621" y="-9525"/>
            <a:ext cx="1091795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"/>
              </a:rPr>
              <a:t>MODELLING EVALUATION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329730" y="2165713"/>
            <a:ext cx="5708372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2"/>
              </a:lnSpc>
            </a:pPr>
            <a:r>
              <a:rPr lang="en-US" sz="2610">
                <a:solidFill>
                  <a:srgbClr val="000000"/>
                </a:solidFill>
                <a:latin typeface="Muli"/>
              </a:rPr>
              <a:t>Model</a:t>
            </a:r>
            <a:r>
              <a:rPr lang="en-US" sz="261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2610">
                <a:solidFill>
                  <a:srgbClr val="000000"/>
                </a:solidFill>
                <a:latin typeface="Muli Bold"/>
              </a:rPr>
              <a:t>Random Forest</a:t>
            </a:r>
            <a:r>
              <a:rPr lang="en-US" sz="2610">
                <a:solidFill>
                  <a:srgbClr val="000000"/>
                </a:solidFill>
                <a:latin typeface="Muli"/>
              </a:rPr>
              <a:t> dan </a:t>
            </a:r>
            <a:r>
              <a:rPr lang="en-US" sz="2610">
                <a:solidFill>
                  <a:srgbClr val="000000"/>
                </a:solidFill>
                <a:latin typeface="Muli Bold"/>
              </a:rPr>
              <a:t>XGBoost </a:t>
            </a:r>
            <a:r>
              <a:rPr lang="en-US" sz="2610">
                <a:solidFill>
                  <a:srgbClr val="000000"/>
                </a:solidFill>
                <a:latin typeface="Muli"/>
              </a:rPr>
              <a:t>meghasilkan nilai F1 score 75% dan 81% dan score </a:t>
            </a:r>
            <a:r>
              <a:rPr lang="en-US" sz="2610">
                <a:solidFill>
                  <a:srgbClr val="000000"/>
                </a:solidFill>
                <a:latin typeface="Muli Bold"/>
              </a:rPr>
              <a:t>AUC ROC</a:t>
            </a:r>
            <a:r>
              <a:rPr lang="en-US" sz="2610">
                <a:solidFill>
                  <a:srgbClr val="000000"/>
                </a:solidFill>
                <a:latin typeface="Muli"/>
              </a:rPr>
              <a:t> stabil lalu Rata-rata score </a:t>
            </a:r>
            <a:r>
              <a:rPr lang="en-US" sz="2610">
                <a:solidFill>
                  <a:srgbClr val="000000"/>
                </a:solidFill>
                <a:latin typeface="Muli Bold"/>
              </a:rPr>
              <a:t>Cross Validation</a:t>
            </a:r>
            <a:r>
              <a:rPr lang="en-US" sz="2610">
                <a:solidFill>
                  <a:srgbClr val="000000"/>
                </a:solidFill>
                <a:latin typeface="Muli"/>
              </a:rPr>
              <a:t> 94.64%. hasil masih dapat ditingkatkan terutama pada nilai </a:t>
            </a:r>
            <a:r>
              <a:rPr lang="en-US" sz="2610">
                <a:solidFill>
                  <a:srgbClr val="000000"/>
                </a:solidFill>
                <a:latin typeface="Muli Bold"/>
              </a:rPr>
              <a:t>F1 Score</a:t>
            </a:r>
            <a:r>
              <a:rPr lang="en-US" sz="2610">
                <a:solidFill>
                  <a:srgbClr val="000000"/>
                </a:solidFill>
                <a:latin typeface="Muli"/>
              </a:rPr>
              <a:t>-nya.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14831" y="6323516"/>
            <a:ext cx="9223271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0E2C4B"/>
                </a:solidFill>
                <a:latin typeface="Muli Bold"/>
              </a:rPr>
              <a:t>SELECTING FEATURE BY FEATURE IMPORTANCE FROM MODEL RANDOM FOREST AND XGBOOST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8797" y="7816498"/>
            <a:ext cx="7001582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2"/>
              </a:lnSpc>
            </a:pPr>
            <a:r>
              <a:rPr lang="en-US" sz="2610">
                <a:solidFill>
                  <a:srgbClr val="000000"/>
                </a:solidFill>
                <a:latin typeface="Muli"/>
              </a:rPr>
              <a:t>Dengan memilih hanya </a:t>
            </a:r>
            <a:r>
              <a:rPr lang="en-US" sz="2610">
                <a:solidFill>
                  <a:srgbClr val="000000"/>
                </a:solidFill>
                <a:latin typeface="Muli Bold"/>
              </a:rPr>
              <a:t>top 20 fitur</a:t>
            </a:r>
            <a:r>
              <a:rPr lang="en-US" sz="2610">
                <a:solidFill>
                  <a:srgbClr val="000000"/>
                </a:solidFill>
                <a:latin typeface="Muli"/>
              </a:rPr>
              <a:t> dari algoritma </a:t>
            </a:r>
            <a:r>
              <a:rPr lang="en-US" sz="2610">
                <a:solidFill>
                  <a:srgbClr val="000000"/>
                </a:solidFill>
                <a:latin typeface="Muli Bold"/>
              </a:rPr>
              <a:t>Random Forest </a:t>
            </a:r>
            <a:r>
              <a:rPr lang="en-US" sz="2610">
                <a:solidFill>
                  <a:srgbClr val="000000"/>
                </a:solidFill>
                <a:latin typeface="Muli"/>
              </a:rPr>
              <a:t>dan </a:t>
            </a:r>
            <a:r>
              <a:rPr lang="en-US" sz="2610">
                <a:solidFill>
                  <a:srgbClr val="000000"/>
                </a:solidFill>
                <a:latin typeface="Muli Bold"/>
              </a:rPr>
              <a:t>XGBoost</a:t>
            </a:r>
            <a:r>
              <a:rPr lang="en-US" sz="2610">
                <a:solidFill>
                  <a:srgbClr val="000000"/>
                </a:solidFill>
                <a:latin typeface="Muli"/>
              </a:rPr>
              <a:t>, hasil menunjukkan peningkatan </a:t>
            </a:r>
            <a:r>
              <a:rPr lang="en-US" sz="2610">
                <a:solidFill>
                  <a:srgbClr val="000000"/>
                </a:solidFill>
                <a:latin typeface="Muli Bold"/>
              </a:rPr>
              <a:t>F1 Score</a:t>
            </a:r>
            <a:r>
              <a:rPr lang="en-US" sz="2610">
                <a:solidFill>
                  <a:srgbClr val="000000"/>
                </a:solidFill>
                <a:latin typeface="Muli"/>
              </a:rPr>
              <a:t> mencapai </a:t>
            </a:r>
            <a:r>
              <a:rPr lang="en-US" sz="2610">
                <a:solidFill>
                  <a:srgbClr val="000000"/>
                </a:solidFill>
                <a:latin typeface="Muli Bold"/>
              </a:rPr>
              <a:t>82%</a:t>
            </a:r>
            <a:r>
              <a:rPr lang="en-US" sz="2610">
                <a:solidFill>
                  <a:srgbClr val="000000"/>
                </a:solidFill>
                <a:latin typeface="Muli"/>
              </a:rPr>
              <a:t>. Oleh karena itu, </a:t>
            </a:r>
            <a:r>
              <a:rPr lang="en-US" sz="2610">
                <a:solidFill>
                  <a:srgbClr val="000000"/>
                </a:solidFill>
                <a:latin typeface="Muli Bold"/>
              </a:rPr>
              <a:t>XGBoost </a:t>
            </a:r>
            <a:r>
              <a:rPr lang="en-US" sz="2610">
                <a:solidFill>
                  <a:srgbClr val="000000"/>
                </a:solidFill>
                <a:latin typeface="Muli"/>
              </a:rPr>
              <a:t>dipilih sebagai algoritma pemodelan.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1314170"/>
            <a:ext cx="12096928" cy="4180237"/>
            <a:chOff x="0" y="0"/>
            <a:chExt cx="16129237" cy="55736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4353583"/>
              <a:ext cx="16129237" cy="1220066"/>
            </a:xfrm>
            <a:custGeom>
              <a:avLst/>
              <a:gdLst/>
              <a:ahLst/>
              <a:cxnLst/>
              <a:rect r="r" b="b" t="t" l="l"/>
              <a:pathLst>
                <a:path h="1220066" w="16129237">
                  <a:moveTo>
                    <a:pt x="0" y="0"/>
                  </a:moveTo>
                  <a:lnTo>
                    <a:pt x="16129237" y="0"/>
                  </a:lnTo>
                  <a:lnTo>
                    <a:pt x="16129237" y="1220066"/>
                  </a:lnTo>
                  <a:lnTo>
                    <a:pt x="0" y="1220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7186" t="-1316037" r="0" b="-198221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29237" cy="4353583"/>
            </a:xfrm>
            <a:custGeom>
              <a:avLst/>
              <a:gdLst/>
              <a:ahLst/>
              <a:cxnLst/>
              <a:rect r="r" b="b" t="t" l="l"/>
              <a:pathLst>
                <a:path h="4353583" w="16129237">
                  <a:moveTo>
                    <a:pt x="0" y="0"/>
                  </a:moveTo>
                  <a:lnTo>
                    <a:pt x="16129237" y="0"/>
                  </a:lnTo>
                  <a:lnTo>
                    <a:pt x="16129237" y="4353583"/>
                  </a:lnTo>
                  <a:lnTo>
                    <a:pt x="0" y="4353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0" y="3574889"/>
              <a:ext cx="16129237" cy="778694"/>
              <a:chOff x="0" y="0"/>
              <a:chExt cx="2490188" cy="12022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490188" cy="120222"/>
              </a:xfrm>
              <a:custGeom>
                <a:avLst/>
                <a:gdLst/>
                <a:ahLst/>
                <a:cxnLst/>
                <a:rect r="r" b="b" t="t" l="l"/>
                <a:pathLst>
                  <a:path h="120222" w="2490188">
                    <a:moveTo>
                      <a:pt x="0" y="0"/>
                    </a:moveTo>
                    <a:lnTo>
                      <a:pt x="2490188" y="0"/>
                    </a:lnTo>
                    <a:lnTo>
                      <a:pt x="2490188" y="120222"/>
                    </a:lnTo>
                    <a:lnTo>
                      <a:pt x="0" y="12022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 cap="sq">
                <a:solidFill>
                  <a:srgbClr val="F20A47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2490188" cy="1583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712531"/>
              <a:ext cx="16129237" cy="778694"/>
              <a:chOff x="0" y="0"/>
              <a:chExt cx="2490188" cy="12022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490188" cy="120222"/>
              </a:xfrm>
              <a:custGeom>
                <a:avLst/>
                <a:gdLst/>
                <a:ahLst/>
                <a:cxnLst/>
                <a:rect r="r" b="b" t="t" l="l"/>
                <a:pathLst>
                  <a:path h="120222" w="2490188">
                    <a:moveTo>
                      <a:pt x="0" y="0"/>
                    </a:moveTo>
                    <a:lnTo>
                      <a:pt x="2490188" y="0"/>
                    </a:lnTo>
                    <a:lnTo>
                      <a:pt x="2490188" y="120222"/>
                    </a:lnTo>
                    <a:lnTo>
                      <a:pt x="0" y="12022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 cap="sq">
                <a:solidFill>
                  <a:srgbClr val="F20A4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2490188" cy="1583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6947327" y="7298621"/>
            <a:ext cx="11340673" cy="2988379"/>
            <a:chOff x="0" y="0"/>
            <a:chExt cx="15120898" cy="39845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120898" cy="3922687"/>
            </a:xfrm>
            <a:custGeom>
              <a:avLst/>
              <a:gdLst/>
              <a:ahLst/>
              <a:cxnLst/>
              <a:rect r="r" b="b" t="t" l="l"/>
              <a:pathLst>
                <a:path h="3922687" w="15120898">
                  <a:moveTo>
                    <a:pt x="0" y="0"/>
                  </a:moveTo>
                  <a:lnTo>
                    <a:pt x="15120898" y="0"/>
                  </a:lnTo>
                  <a:lnTo>
                    <a:pt x="15120898" y="3922687"/>
                  </a:lnTo>
                  <a:lnTo>
                    <a:pt x="0" y="3922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8639" t="-183933" r="-14897" b="-265537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29109" y="3255897"/>
              <a:ext cx="15091789" cy="728608"/>
              <a:chOff x="0" y="0"/>
              <a:chExt cx="2490188" cy="12022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490188" cy="120222"/>
              </a:xfrm>
              <a:custGeom>
                <a:avLst/>
                <a:gdLst/>
                <a:ahLst/>
                <a:cxnLst/>
                <a:rect r="r" b="b" t="t" l="l"/>
                <a:pathLst>
                  <a:path h="120222" w="2490188">
                    <a:moveTo>
                      <a:pt x="0" y="0"/>
                    </a:moveTo>
                    <a:lnTo>
                      <a:pt x="2490188" y="0"/>
                    </a:lnTo>
                    <a:lnTo>
                      <a:pt x="2490188" y="120222"/>
                    </a:lnTo>
                    <a:lnTo>
                      <a:pt x="0" y="12022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 cap="sq">
                <a:solidFill>
                  <a:srgbClr val="F20A47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2490188" cy="1583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9929" y="1797739"/>
            <a:ext cx="10260805" cy="8196194"/>
          </a:xfrm>
          <a:custGeom>
            <a:avLst/>
            <a:gdLst/>
            <a:ahLst/>
            <a:cxnLst/>
            <a:rect r="r" b="b" t="t" l="l"/>
            <a:pathLst>
              <a:path h="8196194" w="10260805">
                <a:moveTo>
                  <a:pt x="0" y="0"/>
                </a:moveTo>
                <a:lnTo>
                  <a:pt x="10260805" y="0"/>
                </a:lnTo>
                <a:lnTo>
                  <a:pt x="10260805" y="8196194"/>
                </a:lnTo>
                <a:lnTo>
                  <a:pt x="0" y="8196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17734" y="2116501"/>
            <a:ext cx="7431459" cy="1784493"/>
            <a:chOff x="0" y="0"/>
            <a:chExt cx="1686676" cy="4050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6676" cy="405016"/>
            </a:xfrm>
            <a:custGeom>
              <a:avLst/>
              <a:gdLst/>
              <a:ahLst/>
              <a:cxnLst/>
              <a:rect r="r" b="b" t="t" l="l"/>
              <a:pathLst>
                <a:path h="405016" w="1686676">
                  <a:moveTo>
                    <a:pt x="0" y="0"/>
                  </a:moveTo>
                  <a:lnTo>
                    <a:pt x="1686676" y="0"/>
                  </a:lnTo>
                  <a:lnTo>
                    <a:pt x="1686676" y="405016"/>
                  </a:lnTo>
                  <a:lnTo>
                    <a:pt x="0" y="4050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F5D3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86676" cy="443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524358" y="4500106"/>
            <a:ext cx="7763642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Garet"/>
              </a:rPr>
              <a:t>terdapat 5 fitur dominan, yaitu :</a:t>
            </a:r>
          </a:p>
          <a:p>
            <a:pPr algn="just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Garet"/>
              </a:rPr>
              <a:t>MaritalStatus</a:t>
            </a:r>
          </a:p>
          <a:p>
            <a:pPr algn="just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Garet"/>
              </a:rPr>
              <a:t>ProductPitched</a:t>
            </a:r>
          </a:p>
          <a:p>
            <a:pPr algn="just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Garet"/>
              </a:rPr>
              <a:t>Passport</a:t>
            </a:r>
          </a:p>
          <a:p>
            <a:pPr algn="just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Garet"/>
              </a:rPr>
              <a:t>NumberOfFollowups</a:t>
            </a:r>
          </a:p>
          <a:p>
            <a:pPr algn="just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Garet"/>
              </a:rPr>
              <a:t>City Tier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8690" y="395049"/>
            <a:ext cx="1221091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0E2C4B"/>
                </a:solidFill>
                <a:latin typeface="Muli Bold"/>
              </a:rPr>
              <a:t>FEATURE IMPORTANCE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14854" y="3039703"/>
            <a:ext cx="710074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0E2C4B"/>
                </a:solidFill>
                <a:latin typeface="Muli Bold"/>
              </a:rPr>
              <a:t>HASIL FEATURE IMPORTANCE DARI MODEL XGBOOST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4" tooltip="http://www.linkedin.com/in/cutsari31"/>
          </p:cNvPr>
          <p:cNvSpPr/>
          <p:nvPr/>
        </p:nvSpPr>
        <p:spPr>
          <a:xfrm flipH="false" flipV="false" rot="-5882674">
            <a:off x="12869279" y="2265505"/>
            <a:ext cx="6650726" cy="13301451"/>
          </a:xfrm>
          <a:custGeom>
            <a:avLst/>
            <a:gdLst/>
            <a:ahLst/>
            <a:cxnLst/>
            <a:rect r="r" b="b" t="t" l="l"/>
            <a:pathLst>
              <a:path h="13301451" w="6650726">
                <a:moveTo>
                  <a:pt x="0" y="0"/>
                </a:moveTo>
                <a:lnTo>
                  <a:pt x="6650726" y="0"/>
                </a:lnTo>
                <a:lnTo>
                  <a:pt x="6650726" y="13301451"/>
                </a:lnTo>
                <a:lnTo>
                  <a:pt x="0" y="13301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53592" y="5913457"/>
            <a:ext cx="2633297" cy="263329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8995" r="0" b="-899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5882674">
            <a:off x="-715940" y="-4506565"/>
            <a:ext cx="6650726" cy="13301451"/>
          </a:xfrm>
          <a:custGeom>
            <a:avLst/>
            <a:gdLst/>
            <a:ahLst/>
            <a:cxnLst/>
            <a:rect r="r" b="b" t="t" l="l"/>
            <a:pathLst>
              <a:path h="13301451" w="6650726">
                <a:moveTo>
                  <a:pt x="0" y="0"/>
                </a:moveTo>
                <a:lnTo>
                  <a:pt x="6650726" y="0"/>
                </a:lnTo>
                <a:lnTo>
                  <a:pt x="6650726" y="13301452"/>
                </a:lnTo>
                <a:lnTo>
                  <a:pt x="0" y="13301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04181" y="-17288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822820" y="1539914"/>
            <a:ext cx="2633297" cy="263329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9311378" y="33306"/>
            <a:ext cx="4178506" cy="1062069"/>
            <a:chOff x="0" y="0"/>
            <a:chExt cx="613068" cy="1558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3068" cy="155826"/>
            </a:xfrm>
            <a:custGeom>
              <a:avLst/>
              <a:gdLst/>
              <a:ahLst/>
              <a:cxnLst/>
              <a:rect r="r" b="b" t="t" l="l"/>
              <a:pathLst>
                <a:path h="155826" w="613068">
                  <a:moveTo>
                    <a:pt x="46320" y="0"/>
                  </a:moveTo>
                  <a:lnTo>
                    <a:pt x="566748" y="0"/>
                  </a:lnTo>
                  <a:cubicBezTo>
                    <a:pt x="579033" y="0"/>
                    <a:pt x="590814" y="4880"/>
                    <a:pt x="599501" y="13567"/>
                  </a:cubicBezTo>
                  <a:cubicBezTo>
                    <a:pt x="608188" y="22253"/>
                    <a:pt x="613068" y="34035"/>
                    <a:pt x="613068" y="46320"/>
                  </a:cubicBezTo>
                  <a:lnTo>
                    <a:pt x="613068" y="109506"/>
                  </a:lnTo>
                  <a:cubicBezTo>
                    <a:pt x="613068" y="135088"/>
                    <a:pt x="592330" y="155826"/>
                    <a:pt x="566748" y="155826"/>
                  </a:cubicBezTo>
                  <a:lnTo>
                    <a:pt x="46320" y="155826"/>
                  </a:lnTo>
                  <a:cubicBezTo>
                    <a:pt x="20738" y="155826"/>
                    <a:pt x="0" y="135088"/>
                    <a:pt x="0" y="109506"/>
                  </a:cubicBezTo>
                  <a:lnTo>
                    <a:pt x="0" y="46320"/>
                  </a:lnTo>
                  <a:cubicBezTo>
                    <a:pt x="0" y="20738"/>
                    <a:pt x="20738" y="0"/>
                    <a:pt x="463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13068" cy="193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390857" y="5913457"/>
            <a:ext cx="2633297" cy="263329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9"/>
              <a:stretch>
                <a:fillRect l="0" t="-36952" r="0" b="-40693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360085" y="1539914"/>
            <a:ext cx="2633297" cy="2633297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0" t="-96577" r="-28801" b="-31895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928122" y="5913457"/>
            <a:ext cx="2633297" cy="263329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1"/>
              <a:stretch>
                <a:fillRect l="-11041" t="-25479" r="-14438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4897350" y="1539914"/>
            <a:ext cx="2633297" cy="2633297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2"/>
              <a:stretch>
                <a:fillRect l="0" t="-38888" r="0" b="-38888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-5400000">
            <a:off x="17108758" y="497865"/>
            <a:ext cx="197736" cy="132951"/>
            <a:chOff x="0" y="0"/>
            <a:chExt cx="1930400" cy="12979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569279" y="4335348"/>
            <a:ext cx="3140381" cy="37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131313"/>
                </a:solidFill>
                <a:latin typeface="Cooper BT Medium"/>
              </a:rPr>
              <a:t>Dwi Damara Kartikasari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63201" y="9525"/>
            <a:ext cx="835134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E2C4B"/>
                </a:solidFill>
                <a:latin typeface="Muli"/>
                <a:ea typeface="Muli"/>
              </a:rPr>
              <a:t>Our T﻿eam</a:t>
            </a:r>
            <a:r>
              <a:rPr lang="en-US" sz="7200">
                <a:solidFill>
                  <a:srgbClr val="FFFFFF"/>
                </a:solidFill>
                <a:latin typeface="Muli"/>
              </a:rPr>
              <a:t> </a:t>
            </a:r>
            <a:r>
              <a:rPr lang="en-US" sz="7200">
                <a:solidFill>
                  <a:srgbClr val="F36825"/>
                </a:solidFill>
                <a:latin typeface="Muli"/>
              </a:rPr>
              <a:t>Members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53592" y="8708891"/>
            <a:ext cx="2633297" cy="37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131313"/>
                </a:solidFill>
                <a:latin typeface="Cooper BT Medium"/>
              </a:rPr>
              <a:t>Alvin Arianda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46334" y="4335348"/>
            <a:ext cx="3708350" cy="37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131313"/>
                </a:solidFill>
                <a:latin typeface="Cooper BT Medium"/>
              </a:rPr>
              <a:t>Muhammad Hadi Dermawan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390857" y="8708891"/>
            <a:ext cx="2633297" cy="37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131313"/>
                </a:solidFill>
                <a:latin typeface="Cooper BT Medium"/>
              </a:rPr>
              <a:t>Nofri Rhamawati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897350" y="4335348"/>
            <a:ext cx="2633297" cy="37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131313"/>
                </a:solidFill>
                <a:latin typeface="Cooper BT Medium"/>
              </a:rPr>
              <a:t>Limatan Luviar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928122" y="8708891"/>
            <a:ext cx="2633297" cy="37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131313"/>
                </a:solidFill>
                <a:latin typeface="Cooper BT Medium"/>
              </a:rPr>
              <a:t>Cut Sari Natasya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366820" y="4735889"/>
            <a:ext cx="3755901" cy="27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u="sng">
                <a:solidFill>
                  <a:srgbClr val="000000"/>
                </a:solidFill>
                <a:latin typeface="Muli"/>
                <a:hlinkClick r:id="rId13" tooltip="https://www.linkedin.com/in/limatanluviar/"/>
              </a:rPr>
              <a:t>linkedin.com/in/limatanluviar/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782115" y="9113202"/>
            <a:ext cx="3755901" cy="27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u="sng">
                <a:solidFill>
                  <a:srgbClr val="000000"/>
                </a:solidFill>
                <a:latin typeface="Muli"/>
                <a:hlinkClick r:id="rId14" tooltip="https://www.linkedin.com/in/nofri-r/"/>
              </a:rPr>
              <a:t>https://www.linkedin.com/in/nofri-r/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92290" y="9113202"/>
            <a:ext cx="375590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u="sng">
                <a:solidFill>
                  <a:srgbClr val="000000"/>
                </a:solidFill>
                <a:latin typeface="Muli"/>
                <a:hlinkClick r:id="rId15" tooltip="https://www.linkedin.com/in/alvin-arianda"/>
              </a:rPr>
              <a:t>https://www.linkedin.com/in/alvin-arianda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798783" y="4735889"/>
            <a:ext cx="375590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u="sng">
                <a:solidFill>
                  <a:srgbClr val="000000"/>
                </a:solidFill>
                <a:latin typeface="Muli"/>
                <a:hlinkClick r:id="rId16" tooltip="https://www.linkedin.com/in/hadidermawan/"/>
              </a:rPr>
              <a:t>https://www.linkedin.com/in/hadidermawan/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92290" y="4750599"/>
            <a:ext cx="375590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u="sng">
                <a:solidFill>
                  <a:srgbClr val="000000"/>
                </a:solidFill>
                <a:latin typeface="Muli"/>
              </a:rPr>
              <a:t>https://www.linkedin.com/in/dwidamarakartikasari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366820" y="9107526"/>
            <a:ext cx="3755901" cy="27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 u="sng">
                <a:solidFill>
                  <a:srgbClr val="000000"/>
                </a:solidFill>
                <a:latin typeface="Muli"/>
                <a:hlinkClick r:id="rId17" tooltip="http://www.linkedin.com/in/cutsari31"/>
              </a:rPr>
              <a:t>www.linkedin.com/in/cutsari31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27182" y="1895156"/>
            <a:ext cx="9381148" cy="6496689"/>
            <a:chOff x="0" y="0"/>
            <a:chExt cx="7504918" cy="51973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04919" cy="5197351"/>
            </a:xfrm>
            <a:custGeom>
              <a:avLst/>
              <a:gdLst/>
              <a:ahLst/>
              <a:cxnLst/>
              <a:rect r="r" b="b" t="t" l="l"/>
              <a:pathLst>
                <a:path h="5197351" w="7504919">
                  <a:moveTo>
                    <a:pt x="7380458" y="5197351"/>
                  </a:moveTo>
                  <a:lnTo>
                    <a:pt x="124460" y="5197351"/>
                  </a:lnTo>
                  <a:cubicBezTo>
                    <a:pt x="55880" y="5197351"/>
                    <a:pt x="0" y="5141471"/>
                    <a:pt x="0" y="50728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5072891"/>
                  </a:lnTo>
                  <a:cubicBezTo>
                    <a:pt x="7504919" y="5141471"/>
                    <a:pt x="7449038" y="5197351"/>
                    <a:pt x="7380459" y="51973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9621173" y="3482975"/>
            <a:ext cx="76381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9621173" y="4867275"/>
            <a:ext cx="76381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9621173" y="6251575"/>
            <a:ext cx="76381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03817" y="1712243"/>
            <a:ext cx="7862306" cy="6791067"/>
          </a:xfrm>
          <a:custGeom>
            <a:avLst/>
            <a:gdLst/>
            <a:ahLst/>
            <a:cxnLst/>
            <a:rect r="r" b="b" t="t" l="l"/>
            <a:pathLst>
              <a:path h="6791067" w="7862306">
                <a:moveTo>
                  <a:pt x="0" y="0"/>
                </a:moveTo>
                <a:lnTo>
                  <a:pt x="7862306" y="0"/>
                </a:lnTo>
                <a:lnTo>
                  <a:pt x="7862306" y="6791067"/>
                </a:lnTo>
                <a:lnTo>
                  <a:pt x="0" y="6791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46013"/>
            <a:ext cx="92232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0E2C4B"/>
                </a:solidFill>
                <a:latin typeface="Muli Ultra-Bold"/>
              </a:rPr>
              <a:t>RECOMMENDATION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21173" y="2542963"/>
            <a:ext cx="686080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Business Insight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21173" y="3927263"/>
            <a:ext cx="686080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Business Recommendation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21173" y="5311563"/>
            <a:ext cx="686080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Business Impact</a:t>
            </a:r>
          </a:p>
        </p:txBody>
      </p:sp>
      <p:sp>
        <p:nvSpPr>
          <p:cNvPr name="AutoShape 12" id="12"/>
          <p:cNvSpPr/>
          <p:nvPr/>
        </p:nvSpPr>
        <p:spPr>
          <a:xfrm>
            <a:off x="9621173" y="7639262"/>
            <a:ext cx="76381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9621173" y="6699250"/>
            <a:ext cx="686080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Marketing Cost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33705" y="2195247"/>
            <a:ext cx="8856122" cy="7063053"/>
          </a:xfrm>
          <a:custGeom>
            <a:avLst/>
            <a:gdLst/>
            <a:ahLst/>
            <a:cxnLst/>
            <a:rect r="r" b="b" t="t" l="l"/>
            <a:pathLst>
              <a:path h="7063053" w="8856122">
                <a:moveTo>
                  <a:pt x="0" y="0"/>
                </a:moveTo>
                <a:lnTo>
                  <a:pt x="8856122" y="0"/>
                </a:lnTo>
                <a:lnTo>
                  <a:pt x="8856122" y="7063053"/>
                </a:lnTo>
                <a:lnTo>
                  <a:pt x="0" y="70630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3559" y="2920073"/>
            <a:ext cx="6656633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 Light"/>
              </a:rPr>
              <a:t>Kepemilikan passport berperan penting terhadap keputusan customer untuk mengambil produk. Insight yang didapatkan yaitu:</a:t>
            </a:r>
          </a:p>
          <a:p>
            <a:pPr algn="just">
              <a:lnSpc>
                <a:spcPts val="2800"/>
              </a:lnSpc>
            </a:pP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</a:rPr>
              <a:t>Customer dengan jabatan Eksekutif yang  memiliki passport  jauh lebih banyak mengambil paket dibandingkan dengan customer yang tidak memiliki passport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3559" y="1660815"/>
            <a:ext cx="922327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E2C4B"/>
                </a:solidFill>
                <a:latin typeface="Muli Bold"/>
              </a:rPr>
              <a:t>BUSINESS INSIGHT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726092"/>
            <a:ext cx="3671958" cy="3064416"/>
          </a:xfrm>
          <a:custGeom>
            <a:avLst/>
            <a:gdLst/>
            <a:ahLst/>
            <a:cxnLst/>
            <a:rect r="r" b="b" t="t" l="l"/>
            <a:pathLst>
              <a:path h="3064416" w="3671958">
                <a:moveTo>
                  <a:pt x="0" y="0"/>
                </a:moveTo>
                <a:lnTo>
                  <a:pt x="3671958" y="0"/>
                </a:lnTo>
                <a:lnTo>
                  <a:pt x="3671958" y="3064416"/>
                </a:lnTo>
                <a:lnTo>
                  <a:pt x="0" y="3064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17480" y="1438573"/>
            <a:ext cx="10041820" cy="7998595"/>
          </a:xfrm>
          <a:custGeom>
            <a:avLst/>
            <a:gdLst/>
            <a:ahLst/>
            <a:cxnLst/>
            <a:rect r="r" b="b" t="t" l="l"/>
            <a:pathLst>
              <a:path h="7998595" w="10041820">
                <a:moveTo>
                  <a:pt x="0" y="0"/>
                </a:moveTo>
                <a:lnTo>
                  <a:pt x="10041820" y="0"/>
                </a:lnTo>
                <a:lnTo>
                  <a:pt x="10041820" y="7998595"/>
                </a:lnTo>
                <a:lnTo>
                  <a:pt x="0" y="7998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9346" y="2438400"/>
            <a:ext cx="6612592" cy="270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</a:p>
          <a:p>
            <a:pPr algn="just" marL="431801" indent="-215900" lvl="1">
              <a:lnSpc>
                <a:spcPts val="3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</a:rPr>
              <a:t>Saat follow up yang diberikan lebih dari 4 kali, terjadi penurunan kecenderungan pengambilan produk, sehingga jumlah follow up yang paling efektif dilakukan adalah sebanyak 4 kali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6371" y="1438573"/>
            <a:ext cx="922327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E2C4B"/>
                </a:solidFill>
                <a:latin typeface="Muli Bold"/>
              </a:rPr>
              <a:t>BUSINESS INSIGHT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640135"/>
            <a:ext cx="2983307" cy="3236329"/>
          </a:xfrm>
          <a:custGeom>
            <a:avLst/>
            <a:gdLst/>
            <a:ahLst/>
            <a:cxnLst/>
            <a:rect r="r" b="b" t="t" l="l"/>
            <a:pathLst>
              <a:path h="3236329" w="2983307">
                <a:moveTo>
                  <a:pt x="0" y="0"/>
                </a:moveTo>
                <a:lnTo>
                  <a:pt x="2983307" y="0"/>
                </a:lnTo>
                <a:lnTo>
                  <a:pt x="2983307" y="3236330"/>
                </a:lnTo>
                <a:lnTo>
                  <a:pt x="0" y="323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29911" y="2163334"/>
            <a:ext cx="10966606" cy="6559984"/>
          </a:xfrm>
          <a:custGeom>
            <a:avLst/>
            <a:gdLst/>
            <a:ahLst/>
            <a:cxnLst/>
            <a:rect r="r" b="b" t="t" l="l"/>
            <a:pathLst>
              <a:path h="6559984" w="10966606">
                <a:moveTo>
                  <a:pt x="0" y="0"/>
                </a:moveTo>
                <a:lnTo>
                  <a:pt x="10966606" y="0"/>
                </a:lnTo>
                <a:lnTo>
                  <a:pt x="10966606" y="6559984"/>
                </a:lnTo>
                <a:lnTo>
                  <a:pt x="0" y="6559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6053" y="2612877"/>
            <a:ext cx="6314007" cy="1869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0916" indent="-225458" lvl="1">
              <a:lnSpc>
                <a:spcPts val="3759"/>
              </a:lnSpc>
              <a:buFont typeface="Arial"/>
              <a:buChar char="•"/>
            </a:pPr>
            <a:r>
              <a:rPr lang="en-US" sz="2088">
                <a:solidFill>
                  <a:srgbClr val="000000"/>
                </a:solidFill>
                <a:latin typeface="Garet"/>
              </a:rPr>
              <a:t>Paket Liburan dengan jumlah pembelian terbanyak ada pada paket Deluxe dengan pembeli paket liburan memiliki jabatan sebagai Eksekutif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6683" y="1401334"/>
            <a:ext cx="922327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E2C4B"/>
                </a:solidFill>
                <a:latin typeface="Muli Bold"/>
              </a:rPr>
              <a:t>BUSINESS INSIGHT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726092"/>
            <a:ext cx="3671958" cy="3064416"/>
          </a:xfrm>
          <a:custGeom>
            <a:avLst/>
            <a:gdLst/>
            <a:ahLst/>
            <a:cxnLst/>
            <a:rect r="r" b="b" t="t" l="l"/>
            <a:pathLst>
              <a:path h="3064416" w="3671958">
                <a:moveTo>
                  <a:pt x="0" y="0"/>
                </a:moveTo>
                <a:lnTo>
                  <a:pt x="3671958" y="0"/>
                </a:lnTo>
                <a:lnTo>
                  <a:pt x="3671958" y="3064416"/>
                </a:lnTo>
                <a:lnTo>
                  <a:pt x="0" y="3064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56696" y="2274639"/>
            <a:ext cx="10631304" cy="7398558"/>
          </a:xfrm>
          <a:custGeom>
            <a:avLst/>
            <a:gdLst/>
            <a:ahLst/>
            <a:cxnLst/>
            <a:rect r="r" b="b" t="t" l="l"/>
            <a:pathLst>
              <a:path h="7398558" w="10631304">
                <a:moveTo>
                  <a:pt x="0" y="0"/>
                </a:moveTo>
                <a:lnTo>
                  <a:pt x="10631304" y="0"/>
                </a:lnTo>
                <a:lnTo>
                  <a:pt x="10631304" y="7398558"/>
                </a:lnTo>
                <a:lnTo>
                  <a:pt x="0" y="739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9227" y="2895600"/>
            <a:ext cx="6541810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</a:rPr>
              <a:t>Destinasi pada City tier 1 memiliki jumlah pengambilan produk yang paling banyak.</a:t>
            </a:r>
          </a:p>
          <a:p>
            <a:pPr algn="just" marL="431801" indent="-215900" lvl="1">
              <a:lnSpc>
                <a:spcPts val="3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</a:rPr>
              <a:t>Sangat sedikit customer yang mengambil destinasi pada city tier 2 dibandingkan dengan city tier 1 dan 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1226" y="1028700"/>
            <a:ext cx="922327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E2C4B"/>
                </a:solidFill>
                <a:latin typeface="Muli Bold"/>
              </a:rPr>
              <a:t>BUSINESS INSIGHT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640135"/>
            <a:ext cx="2983307" cy="3236329"/>
          </a:xfrm>
          <a:custGeom>
            <a:avLst/>
            <a:gdLst/>
            <a:ahLst/>
            <a:cxnLst/>
            <a:rect r="r" b="b" t="t" l="l"/>
            <a:pathLst>
              <a:path h="3236329" w="2983307">
                <a:moveTo>
                  <a:pt x="0" y="0"/>
                </a:moveTo>
                <a:lnTo>
                  <a:pt x="2983307" y="0"/>
                </a:lnTo>
                <a:lnTo>
                  <a:pt x="2983307" y="3236330"/>
                </a:lnTo>
                <a:lnTo>
                  <a:pt x="0" y="323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93550" y="1189909"/>
            <a:ext cx="10452578" cy="7907182"/>
          </a:xfrm>
          <a:custGeom>
            <a:avLst/>
            <a:gdLst/>
            <a:ahLst/>
            <a:cxnLst/>
            <a:rect r="r" b="b" t="t" l="l"/>
            <a:pathLst>
              <a:path h="7907182" w="10452578">
                <a:moveTo>
                  <a:pt x="0" y="0"/>
                </a:moveTo>
                <a:lnTo>
                  <a:pt x="10452578" y="0"/>
                </a:lnTo>
                <a:lnTo>
                  <a:pt x="10452578" y="7907182"/>
                </a:lnTo>
                <a:lnTo>
                  <a:pt x="0" y="7907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5588" y="2515396"/>
            <a:ext cx="6163682" cy="346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7443" indent="-238722" lvl="1">
              <a:lnSpc>
                <a:spcPts val="3980"/>
              </a:lnSpc>
              <a:buFont typeface="Arial"/>
              <a:buChar char="•"/>
            </a:pPr>
            <a:r>
              <a:rPr lang="en-US" sz="2211">
                <a:solidFill>
                  <a:srgbClr val="000000"/>
                </a:solidFill>
                <a:latin typeface="Garet"/>
              </a:rPr>
              <a:t>Customer yang belum menikah memiliki jumlah pengambilan produk paling banyak dan tingkat response rate paling tinggi dibandingkan dengan customer dengan jabatan Eksekutif dengan status menikah maupun cerai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588" y="839947"/>
            <a:ext cx="922327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E2C4B"/>
                </a:solidFill>
                <a:latin typeface="Muli Bold"/>
              </a:rPr>
              <a:t>BUSINESS INSIGHT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92851" y="2597952"/>
            <a:ext cx="8508044" cy="6389191"/>
            <a:chOff x="0" y="0"/>
            <a:chExt cx="2240802" cy="1682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40802" cy="1682750"/>
            </a:xfrm>
            <a:custGeom>
              <a:avLst/>
              <a:gdLst/>
              <a:ahLst/>
              <a:cxnLst/>
              <a:rect r="r" b="b" t="t" l="l"/>
              <a:pathLst>
                <a:path h="1682750" w="2240802">
                  <a:moveTo>
                    <a:pt x="46408" y="0"/>
                  </a:moveTo>
                  <a:lnTo>
                    <a:pt x="2194394" y="0"/>
                  </a:lnTo>
                  <a:cubicBezTo>
                    <a:pt x="2220024" y="0"/>
                    <a:pt x="2240802" y="20777"/>
                    <a:pt x="2240802" y="46408"/>
                  </a:cubicBezTo>
                  <a:lnTo>
                    <a:pt x="2240802" y="1636342"/>
                  </a:lnTo>
                  <a:cubicBezTo>
                    <a:pt x="2240802" y="1661973"/>
                    <a:pt x="2220024" y="1682750"/>
                    <a:pt x="2194394" y="1682750"/>
                  </a:cubicBezTo>
                  <a:lnTo>
                    <a:pt x="46408" y="1682750"/>
                  </a:lnTo>
                  <a:cubicBezTo>
                    <a:pt x="20777" y="1682750"/>
                    <a:pt x="0" y="1661973"/>
                    <a:pt x="0" y="1636342"/>
                  </a:cubicBezTo>
                  <a:lnTo>
                    <a:pt x="0" y="46408"/>
                  </a:lnTo>
                  <a:cubicBezTo>
                    <a:pt x="0" y="20777"/>
                    <a:pt x="20777" y="0"/>
                    <a:pt x="46408" y="0"/>
                  </a:cubicBez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40802" cy="1720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18790" y="2499194"/>
            <a:ext cx="6054711" cy="5873070"/>
          </a:xfrm>
          <a:custGeom>
            <a:avLst/>
            <a:gdLst/>
            <a:ahLst/>
            <a:cxnLst/>
            <a:rect r="r" b="b" t="t" l="l"/>
            <a:pathLst>
              <a:path h="5873070" w="6054711">
                <a:moveTo>
                  <a:pt x="0" y="0"/>
                </a:moveTo>
                <a:lnTo>
                  <a:pt x="6054711" y="0"/>
                </a:lnTo>
                <a:lnTo>
                  <a:pt x="6054711" y="5873070"/>
                </a:lnTo>
                <a:lnTo>
                  <a:pt x="0" y="5873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826089" y="7434807"/>
            <a:ext cx="3749611" cy="4114800"/>
          </a:xfrm>
          <a:custGeom>
            <a:avLst/>
            <a:gdLst/>
            <a:ahLst/>
            <a:cxnLst/>
            <a:rect r="r" b="b" t="t" l="l"/>
            <a:pathLst>
              <a:path h="4114800" w="3749611">
                <a:moveTo>
                  <a:pt x="3749612" y="0"/>
                </a:moveTo>
                <a:lnTo>
                  <a:pt x="0" y="0"/>
                </a:lnTo>
                <a:lnTo>
                  <a:pt x="0" y="4114800"/>
                </a:lnTo>
                <a:lnTo>
                  <a:pt x="3749612" y="4114800"/>
                </a:lnTo>
                <a:lnTo>
                  <a:pt x="374961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19175"/>
            <a:ext cx="1212535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Ultra-Bold"/>
              </a:rPr>
              <a:t>BUSINESS RECOMMENDATION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95938" y="2806643"/>
            <a:ext cx="7321087" cy="5938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0830" indent="-280415" lvl="1">
              <a:lnSpc>
                <a:spcPts val="3636"/>
              </a:lnSpc>
              <a:buFont typeface="Arial"/>
              <a:buChar char="•"/>
            </a:pPr>
            <a:r>
              <a:rPr lang="en-US" sz="2597">
                <a:solidFill>
                  <a:srgbClr val="000000"/>
                </a:solidFill>
                <a:latin typeface="Muli"/>
              </a:rPr>
              <a:t>Optimalkan Strategi 4x Follow-up</a:t>
            </a:r>
          </a:p>
          <a:p>
            <a:pPr algn="just" marL="560830" indent="-280415" lvl="1">
              <a:lnSpc>
                <a:spcPts val="3636"/>
              </a:lnSpc>
              <a:buFont typeface="Arial"/>
              <a:buChar char="•"/>
            </a:pPr>
            <a:r>
              <a:rPr lang="en-US" sz="2597">
                <a:solidFill>
                  <a:srgbClr val="000000"/>
                </a:solidFill>
                <a:latin typeface="Muli"/>
              </a:rPr>
              <a:t>Fokus pada customer yang memiliki passport</a:t>
            </a:r>
          </a:p>
          <a:p>
            <a:pPr algn="just" marL="560830" indent="-280415" lvl="1">
              <a:lnSpc>
                <a:spcPts val="3636"/>
              </a:lnSpc>
              <a:buFont typeface="Arial"/>
              <a:buChar char="•"/>
            </a:pPr>
            <a:r>
              <a:rPr lang="en-US" sz="2597">
                <a:solidFill>
                  <a:srgbClr val="000000"/>
                </a:solidFill>
                <a:latin typeface="Muli"/>
              </a:rPr>
              <a:t>Pada paket terbaru (Wellness Tourism Package) dapat memasukkan jenis bundling yang serupa pada paket Deluxe sehingga calon customer dengan jabatan eksekutif lebih tertarik untuk membeli paket terbaru.</a:t>
            </a:r>
          </a:p>
          <a:p>
            <a:pPr algn="just" marL="560830" indent="-280415" lvl="1">
              <a:lnSpc>
                <a:spcPts val="3636"/>
              </a:lnSpc>
              <a:buFont typeface="Arial"/>
              <a:buChar char="•"/>
            </a:pPr>
            <a:r>
              <a:rPr lang="en-US" sz="2597">
                <a:solidFill>
                  <a:srgbClr val="000000"/>
                </a:solidFill>
                <a:latin typeface="Muli"/>
              </a:rPr>
              <a:t>Tingkatkan penawaran pada customer dengan status Unmarried</a:t>
            </a:r>
          </a:p>
          <a:p>
            <a:pPr algn="just" marL="560830" indent="-280415" lvl="1">
              <a:lnSpc>
                <a:spcPts val="3636"/>
              </a:lnSpc>
              <a:buFont typeface="Arial"/>
              <a:buChar char="•"/>
            </a:pPr>
            <a:r>
              <a:rPr lang="en-US" sz="2597">
                <a:solidFill>
                  <a:srgbClr val="000000"/>
                </a:solidFill>
                <a:latin typeface="Muli"/>
              </a:rPr>
              <a:t>Menjadikan City Tier 1 sebagai lokasi destinasi utama yang ada pada Wellness Tourism Package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98194" y="2219363"/>
          <a:ext cx="9540308" cy="6105525"/>
        </p:xfrm>
        <a:graphic>
          <a:graphicData uri="http://schemas.openxmlformats.org/drawingml/2006/table">
            <a:tbl>
              <a:tblPr/>
              <a:tblGrid>
                <a:gridCol w="5042963"/>
                <a:gridCol w="2282339"/>
                <a:gridCol w="2215007"/>
              </a:tblGrid>
              <a:tr h="15719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79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2F3F4"/>
                          </a:solidFill>
                          <a:latin typeface="Cooper BT Bold"/>
                        </a:rPr>
                        <a:t>Before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79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2F3F4"/>
                          </a:solidFill>
                          <a:latin typeface="Cooper BT Bold"/>
                        </a:rPr>
                        <a:t>After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79E3"/>
                    </a:solidFill>
                  </a:tcPr>
                </a:tc>
              </a:tr>
              <a:tr h="10064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ooper BT"/>
                        </a:rPr>
                        <a:t>Total Customer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ooper BT"/>
                        </a:rPr>
                        <a:t>1000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ooper BT"/>
                        </a:rPr>
                        <a:t>1000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5144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ooper BT"/>
                        </a:rPr>
                        <a:t>Targeted Customer (Who received a campaign)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ooper BT"/>
                        </a:rPr>
                        <a:t>1000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ooper BT"/>
                        </a:rPr>
                        <a:t>123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064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ooper BT"/>
                        </a:rPr>
                        <a:t>Respon Positive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ooper BT"/>
                        </a:rPr>
                        <a:t>217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ooper BT"/>
                        </a:rPr>
                        <a:t>114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064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ooper BT"/>
                        </a:rPr>
                        <a:t>Respon Rate (%)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ooper BT"/>
                        </a:rPr>
                        <a:t>21.7%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409780"/>
                          </a:solidFill>
                          <a:latin typeface="Cooper BT Bold"/>
                        </a:rPr>
                        <a:t>92.7%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2178756" y="2373031"/>
            <a:ext cx="1328528" cy="1246401"/>
          </a:xfrm>
          <a:custGeom>
            <a:avLst/>
            <a:gdLst/>
            <a:ahLst/>
            <a:cxnLst/>
            <a:rect r="r" b="b" t="t" l="l"/>
            <a:pathLst>
              <a:path h="1246401" w="1328528">
                <a:moveTo>
                  <a:pt x="0" y="0"/>
                </a:moveTo>
                <a:lnTo>
                  <a:pt x="1328528" y="0"/>
                </a:lnTo>
                <a:lnTo>
                  <a:pt x="1328528" y="1246400"/>
                </a:lnTo>
                <a:lnTo>
                  <a:pt x="0" y="124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927124" y="7079894"/>
            <a:ext cx="3035860" cy="3550713"/>
          </a:xfrm>
          <a:custGeom>
            <a:avLst/>
            <a:gdLst/>
            <a:ahLst/>
            <a:cxnLst/>
            <a:rect r="r" b="b" t="t" l="l"/>
            <a:pathLst>
              <a:path h="3550713" w="3035860">
                <a:moveTo>
                  <a:pt x="3035860" y="0"/>
                </a:moveTo>
                <a:lnTo>
                  <a:pt x="0" y="0"/>
                </a:lnTo>
                <a:lnTo>
                  <a:pt x="0" y="3550713"/>
                </a:lnTo>
                <a:lnTo>
                  <a:pt x="3035860" y="3550713"/>
                </a:lnTo>
                <a:lnTo>
                  <a:pt x="303586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69842" y="266700"/>
            <a:ext cx="1014831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0E2C4B"/>
                </a:solidFill>
                <a:latin typeface="Muli Bold"/>
              </a:rPr>
              <a:t>BUSINESS IMPACT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69925" y="3449955"/>
            <a:ext cx="7611984" cy="333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uli"/>
              </a:rPr>
              <a:t>Menggunakan sample 1000 Customer yang dianalisis sebelum dan sesudah modelling.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uli Bold"/>
              </a:rPr>
              <a:t>Setelah modelling</a:t>
            </a:r>
            <a:r>
              <a:rPr lang="en-US" sz="2400">
                <a:solidFill>
                  <a:srgbClr val="000000"/>
                </a:solidFill>
                <a:latin typeface="Muli"/>
              </a:rPr>
              <a:t>, terdapat </a:t>
            </a:r>
            <a:r>
              <a:rPr lang="en-US" sz="2400">
                <a:solidFill>
                  <a:srgbClr val="000000"/>
                </a:solidFill>
                <a:latin typeface="Muli Bold"/>
              </a:rPr>
              <a:t>123 Customer yang dianggap target</a:t>
            </a:r>
            <a:r>
              <a:rPr lang="en-US" sz="2400">
                <a:solidFill>
                  <a:srgbClr val="000000"/>
                </a:solidFill>
                <a:latin typeface="Muli"/>
              </a:rPr>
              <a:t> dari 1000 Customer , 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uli"/>
              </a:rPr>
              <a:t>Sebanyak 123 Customer yang ditargetkan, </a:t>
            </a:r>
            <a:r>
              <a:rPr lang="en-US" sz="2400">
                <a:solidFill>
                  <a:srgbClr val="000000"/>
                </a:solidFill>
                <a:latin typeface="Muli Bold"/>
              </a:rPr>
              <a:t>114 Customer benar-benar merespons positif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uli"/>
              </a:rPr>
              <a:t>Terjadi peningkatan besar dalam tingkat respons positif sebesar </a:t>
            </a:r>
            <a:r>
              <a:rPr lang="en-US" sz="2400">
                <a:solidFill>
                  <a:srgbClr val="000000"/>
                </a:solidFill>
                <a:latin typeface="Muli Bold"/>
              </a:rPr>
              <a:t>71%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98194" y="1458430"/>
          <a:ext cx="9540308" cy="6970207"/>
        </p:xfrm>
        <a:graphic>
          <a:graphicData uri="http://schemas.openxmlformats.org/drawingml/2006/table">
            <a:tbl>
              <a:tblPr/>
              <a:tblGrid>
                <a:gridCol w="5042963"/>
                <a:gridCol w="2282339"/>
                <a:gridCol w="2215007"/>
              </a:tblGrid>
              <a:tr h="15132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79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EFF9FD"/>
                          </a:solidFill>
                          <a:latin typeface="Cooper BT Bold"/>
                        </a:rPr>
                        <a:t>Before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79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EFF9FD"/>
                          </a:solidFill>
                          <a:latin typeface="Cooper BT Bold"/>
                        </a:rPr>
                        <a:t>After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79E3"/>
                    </a:solidFill>
                  </a:tcPr>
                </a:tc>
              </a:tr>
              <a:tr h="10056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ooper BT"/>
                        </a:rPr>
                        <a:t>Total Customer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ooper BT"/>
                        </a:rPr>
                        <a:t>1000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ooper BT"/>
                        </a:rPr>
                        <a:t>1000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056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ooper BT Light"/>
                        </a:rPr>
                        <a:t>Total Customer Called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ooper BT"/>
                        </a:rPr>
                        <a:t>1000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ooper BT"/>
                        </a:rPr>
                        <a:t>123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4344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ooper BT"/>
                        </a:rPr>
                        <a:t>Spending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ooper BT"/>
                        </a:rPr>
                        <a:t>$6671.52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ooper BT"/>
                        </a:rPr>
                        <a:t>$811.57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056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ooper BT"/>
                        </a:rPr>
                        <a:t>Saving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ooper BT"/>
                        </a:rPr>
                        <a:t>0.00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ooper BT"/>
                        </a:rPr>
                        <a:t>$5859.95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056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ooper BT"/>
                        </a:rPr>
                        <a:t>Saving Cost (%)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Cooper BT"/>
                        </a:rPr>
                        <a:t>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409780"/>
                          </a:solidFill>
                          <a:latin typeface="Cooper BT Bold"/>
                        </a:rPr>
                        <a:t>88%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403875" y="1028700"/>
            <a:ext cx="2979811" cy="1903354"/>
          </a:xfrm>
          <a:custGeom>
            <a:avLst/>
            <a:gdLst/>
            <a:ahLst/>
            <a:cxnLst/>
            <a:rect r="r" b="b" t="t" l="l"/>
            <a:pathLst>
              <a:path h="1903354" w="2979811">
                <a:moveTo>
                  <a:pt x="0" y="0"/>
                </a:moveTo>
                <a:lnTo>
                  <a:pt x="2979811" y="0"/>
                </a:lnTo>
                <a:lnTo>
                  <a:pt x="2979811" y="1903354"/>
                </a:lnTo>
                <a:lnTo>
                  <a:pt x="0" y="1903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19419" y="7358702"/>
            <a:ext cx="2892220" cy="2997120"/>
          </a:xfrm>
          <a:custGeom>
            <a:avLst/>
            <a:gdLst/>
            <a:ahLst/>
            <a:cxnLst/>
            <a:rect r="r" b="b" t="t" l="l"/>
            <a:pathLst>
              <a:path h="2997120" w="2892220">
                <a:moveTo>
                  <a:pt x="0" y="0"/>
                </a:moveTo>
                <a:lnTo>
                  <a:pt x="2892221" y="0"/>
                </a:lnTo>
                <a:lnTo>
                  <a:pt x="2892221" y="2997120"/>
                </a:lnTo>
                <a:lnTo>
                  <a:pt x="0" y="2997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69842" y="266700"/>
            <a:ext cx="1014831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0E2C4B"/>
                </a:solidFill>
                <a:latin typeface="Muli Bold"/>
              </a:rPr>
              <a:t>MARKETING COST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02343" y="3240405"/>
            <a:ext cx="8147147" cy="375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uli Bold"/>
              </a:rPr>
              <a:t>Jumlah sampel Customer tetap 1000 orang</a:t>
            </a:r>
            <a:r>
              <a:rPr lang="en-US" sz="2400">
                <a:solidFill>
                  <a:srgbClr val="000000"/>
                </a:solidFill>
                <a:latin typeface="Muli"/>
              </a:rPr>
              <a:t>, baik sebelum maupun setelah menggunakan model.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uli"/>
              </a:rPr>
              <a:t>Sebelum modelling 1000 Customer dianggap target. </a:t>
            </a:r>
            <a:r>
              <a:rPr lang="en-US" sz="2400">
                <a:solidFill>
                  <a:srgbClr val="000000"/>
                </a:solidFill>
                <a:latin typeface="Muli Bold"/>
              </a:rPr>
              <a:t>Setelah modelling</a:t>
            </a:r>
            <a:r>
              <a:rPr lang="en-US" sz="2400">
                <a:solidFill>
                  <a:srgbClr val="000000"/>
                </a:solidFill>
                <a:latin typeface="Muli"/>
              </a:rPr>
              <a:t> , hanya </a:t>
            </a:r>
            <a:r>
              <a:rPr lang="en-US" sz="2400">
                <a:solidFill>
                  <a:srgbClr val="000000"/>
                </a:solidFill>
                <a:latin typeface="Muli Bold"/>
              </a:rPr>
              <a:t>123 Customer </a:t>
            </a:r>
            <a:r>
              <a:rPr lang="en-US" sz="2400">
                <a:solidFill>
                  <a:srgbClr val="000000"/>
                </a:solidFill>
                <a:latin typeface="Muli"/>
              </a:rPr>
              <a:t>yang dianggap</a:t>
            </a:r>
            <a:r>
              <a:rPr lang="en-US" sz="2400">
                <a:solidFill>
                  <a:srgbClr val="000000"/>
                </a:solidFill>
                <a:latin typeface="Muli Bold"/>
              </a:rPr>
              <a:t> potensial.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uli"/>
              </a:rPr>
              <a:t>Sebelum modelling, biaya yang dikeluarkan mencapai $6671.52. Setelah modelling, terjadi </a:t>
            </a:r>
            <a:r>
              <a:rPr lang="en-US" sz="2400">
                <a:solidFill>
                  <a:srgbClr val="000000"/>
                </a:solidFill>
                <a:latin typeface="Muli Bold"/>
              </a:rPr>
              <a:t>penurunan biaya menjadi $811.57</a:t>
            </a:r>
            <a:r>
              <a:rPr lang="en-US" sz="2400">
                <a:solidFill>
                  <a:srgbClr val="000000"/>
                </a:solidFill>
                <a:latin typeface="Muli"/>
              </a:rPr>
              <a:t>, dengan penghematan biaya mencapai</a:t>
            </a:r>
            <a:r>
              <a:rPr lang="en-US" sz="2400">
                <a:solidFill>
                  <a:srgbClr val="000000"/>
                </a:solidFill>
                <a:latin typeface="Muli Bold"/>
              </a:rPr>
              <a:t> $5859.95</a:t>
            </a:r>
            <a:r>
              <a:rPr lang="en-US" sz="2400">
                <a:solidFill>
                  <a:srgbClr val="000000"/>
                </a:solidFill>
                <a:latin typeface="Muli"/>
              </a:rPr>
              <a:t> atau </a:t>
            </a:r>
            <a:r>
              <a:rPr lang="en-US" sz="2400">
                <a:solidFill>
                  <a:srgbClr val="000000"/>
                </a:solidFill>
                <a:latin typeface="Muli Bold"/>
              </a:rPr>
              <a:t>sekitar 88.00%</a:t>
            </a:r>
            <a:r>
              <a:rPr lang="en-US" sz="2400">
                <a:solidFill>
                  <a:srgbClr val="000000"/>
                </a:solidFill>
                <a:latin typeface="Muli"/>
              </a:rPr>
              <a:t> 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8194" y="8809637"/>
            <a:ext cx="9540308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uli"/>
              </a:rPr>
              <a:t>Call Center di Amerika Serikat memasang tarif rata-rata $26,00.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uli"/>
              </a:rPr>
              <a:t>Sumber: </a:t>
            </a:r>
            <a:r>
              <a:rPr lang="en-US" sz="2000" u="sng">
                <a:solidFill>
                  <a:srgbClr val="000000"/>
                </a:solidFill>
                <a:latin typeface="Muli"/>
                <a:hlinkClick r:id="rId6" tooltip="https://www.linkedin.com/pulse/pricing-usa-nearshore-offshore-call-center-thomas-laird/"/>
              </a:rPr>
              <a:t>Pricing for USA, Nearshore and Offshore Call Center Outsourcing.</a:t>
            </a:r>
          </a:p>
          <a:p>
            <a:pPr algn="just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3954" y="2122975"/>
            <a:ext cx="12160093" cy="6041050"/>
            <a:chOff x="0" y="0"/>
            <a:chExt cx="9728074" cy="4832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28074" cy="4832840"/>
            </a:xfrm>
            <a:custGeom>
              <a:avLst/>
              <a:gdLst/>
              <a:ahLst/>
              <a:cxnLst/>
              <a:rect r="r" b="b" t="t" l="l"/>
              <a:pathLst>
                <a:path h="4832840" w="9728074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470041" y="2784527"/>
            <a:ext cx="2223383" cy="771699"/>
          </a:xfrm>
          <a:custGeom>
            <a:avLst/>
            <a:gdLst/>
            <a:ahLst/>
            <a:cxnLst/>
            <a:rect r="r" b="b" t="t" l="l"/>
            <a:pathLst>
              <a:path h="771699" w="2223383">
                <a:moveTo>
                  <a:pt x="0" y="0"/>
                </a:moveTo>
                <a:lnTo>
                  <a:pt x="2223383" y="0"/>
                </a:lnTo>
                <a:lnTo>
                  <a:pt x="2223383" y="771699"/>
                </a:lnTo>
                <a:lnTo>
                  <a:pt x="0" y="771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51902">
            <a:off x="2297276" y="1924267"/>
            <a:ext cx="2945311" cy="1144990"/>
          </a:xfrm>
          <a:custGeom>
            <a:avLst/>
            <a:gdLst/>
            <a:ahLst/>
            <a:cxnLst/>
            <a:rect r="r" b="b" t="t" l="l"/>
            <a:pathLst>
              <a:path h="1144990" w="2945311">
                <a:moveTo>
                  <a:pt x="0" y="0"/>
                </a:moveTo>
                <a:lnTo>
                  <a:pt x="2945311" y="0"/>
                </a:lnTo>
                <a:lnTo>
                  <a:pt x="2945311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53459" y="5143500"/>
            <a:ext cx="2869048" cy="1613374"/>
          </a:xfrm>
          <a:custGeom>
            <a:avLst/>
            <a:gdLst/>
            <a:ahLst/>
            <a:cxnLst/>
            <a:rect r="r" b="b" t="t" l="l"/>
            <a:pathLst>
              <a:path h="1613374" w="2869048">
                <a:moveTo>
                  <a:pt x="0" y="0"/>
                </a:moveTo>
                <a:lnTo>
                  <a:pt x="2869048" y="0"/>
                </a:lnTo>
                <a:lnTo>
                  <a:pt x="2869048" y="1613374"/>
                </a:lnTo>
                <a:lnTo>
                  <a:pt x="0" y="1613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86400" y="7077456"/>
            <a:ext cx="7315200" cy="3209544"/>
          </a:xfrm>
          <a:custGeom>
            <a:avLst/>
            <a:gdLst/>
            <a:ahLst/>
            <a:cxnLst/>
            <a:rect r="r" b="b" t="t" l="l"/>
            <a:pathLst>
              <a:path h="3209544" w="7315200">
                <a:moveTo>
                  <a:pt x="0" y="0"/>
                </a:moveTo>
                <a:lnTo>
                  <a:pt x="7315200" y="0"/>
                </a:lnTo>
                <a:lnTo>
                  <a:pt x="7315200" y="3209544"/>
                </a:lnTo>
                <a:lnTo>
                  <a:pt x="0" y="32095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173218" y="-1618038"/>
            <a:ext cx="7941564" cy="8229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908869" y="3556226"/>
            <a:ext cx="8470263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80"/>
              </a:lnSpc>
            </a:pPr>
            <a:r>
              <a:rPr lang="en-US" sz="7900">
                <a:solidFill>
                  <a:srgbClr val="0E2C4B"/>
                </a:solidFill>
                <a:latin typeface="Muli Ultra-Bold"/>
              </a:rPr>
              <a:t>THANK YOU!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69931" y="5812976"/>
            <a:ext cx="8470263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E2C4B"/>
                </a:solidFill>
                <a:latin typeface="Muli Semi-Bold"/>
              </a:rPr>
              <a:t>Presentasi oleh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77180" y="236488"/>
            <a:ext cx="9381148" cy="9021812"/>
            <a:chOff x="0" y="0"/>
            <a:chExt cx="7504918" cy="72174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04919" cy="7217449"/>
            </a:xfrm>
            <a:custGeom>
              <a:avLst/>
              <a:gdLst/>
              <a:ahLst/>
              <a:cxnLst/>
              <a:rect r="r" b="b" t="t" l="l"/>
              <a:pathLst>
                <a:path h="7217449" w="7504919">
                  <a:moveTo>
                    <a:pt x="7380458" y="7217449"/>
                  </a:moveTo>
                  <a:lnTo>
                    <a:pt x="124460" y="7217449"/>
                  </a:lnTo>
                  <a:cubicBezTo>
                    <a:pt x="55880" y="7217449"/>
                    <a:pt x="0" y="7161569"/>
                    <a:pt x="0" y="70929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092990"/>
                  </a:lnTo>
                  <a:cubicBezTo>
                    <a:pt x="7504919" y="7161569"/>
                    <a:pt x="7449038" y="7217449"/>
                    <a:pt x="7380459" y="721744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9621173" y="2336800"/>
            <a:ext cx="76381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9621173" y="3721100"/>
            <a:ext cx="76381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9621173" y="5105400"/>
            <a:ext cx="76381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9619273" y="6489700"/>
            <a:ext cx="76400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9619505" y="7874000"/>
            <a:ext cx="7639795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028700" y="1249503"/>
            <a:ext cx="6173123" cy="3354247"/>
            <a:chOff x="0" y="0"/>
            <a:chExt cx="8230830" cy="447233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3371663"/>
              <a:ext cx="6702579" cy="1100667"/>
              <a:chOff x="0" y="0"/>
              <a:chExt cx="4021547" cy="660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21548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4021548">
                    <a:moveTo>
                      <a:pt x="3897087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97088" y="0"/>
                    </a:lnTo>
                    <a:cubicBezTo>
                      <a:pt x="3965668" y="0"/>
                      <a:pt x="4021548" y="55880"/>
                      <a:pt x="4021548" y="124460"/>
                    </a:cubicBezTo>
                    <a:lnTo>
                      <a:pt x="4021548" y="535940"/>
                    </a:lnTo>
                    <a:cubicBezTo>
                      <a:pt x="4021548" y="604520"/>
                      <a:pt x="3965668" y="660400"/>
                      <a:pt x="3897088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0"/>
              <a:ext cx="8230830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0E2C4B"/>
                  </a:solidFill>
                  <a:latin typeface="Muli Ultra-Bold"/>
                </a:rPr>
                <a:t>Daftar</a:t>
              </a:r>
            </a:p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0E2C4B"/>
                  </a:solidFill>
                  <a:latin typeface="Muli Ultra-Bold"/>
                </a:rPr>
                <a:t>Isi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93230" y="3606966"/>
              <a:ext cx="5587728" cy="549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Muli Semi-Bold"/>
                </a:rPr>
                <a:t>Bahan-bahan Presentasi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4981363"/>
            <a:ext cx="4628098" cy="4114800"/>
          </a:xfrm>
          <a:custGeom>
            <a:avLst/>
            <a:gdLst/>
            <a:ahLst/>
            <a:cxnLst/>
            <a:rect r="r" b="b" t="t" l="l"/>
            <a:pathLst>
              <a:path h="4114800" w="4628098">
                <a:moveTo>
                  <a:pt x="0" y="0"/>
                </a:moveTo>
                <a:lnTo>
                  <a:pt x="4628098" y="0"/>
                </a:lnTo>
                <a:lnTo>
                  <a:pt x="4628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621173" y="1434888"/>
            <a:ext cx="686080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Background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21173" y="2819188"/>
            <a:ext cx="686080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Exploratory Data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21173" y="4203488"/>
            <a:ext cx="686080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Pre-Processing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21173" y="5587788"/>
            <a:ext cx="686080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Modeling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21173" y="6972088"/>
            <a:ext cx="686080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Recomendation</a:t>
            </a:r>
          </a:p>
        </p:txBody>
      </p:sp>
      <p:grpSp>
        <p:nvGrpSpPr>
          <p:cNvPr name="Group 20" id="20"/>
          <p:cNvGrpSpPr/>
          <p:nvPr/>
        </p:nvGrpSpPr>
        <p:grpSpPr>
          <a:xfrm rot="-5400000">
            <a:off x="17835339" y="9845511"/>
            <a:ext cx="197736" cy="132951"/>
            <a:chOff x="0" y="0"/>
            <a:chExt cx="1930400" cy="12979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77180" y="2702171"/>
            <a:ext cx="9381148" cy="4950639"/>
            <a:chOff x="0" y="0"/>
            <a:chExt cx="7504918" cy="39605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04919" cy="3960511"/>
            </a:xfrm>
            <a:custGeom>
              <a:avLst/>
              <a:gdLst/>
              <a:ahLst/>
              <a:cxnLst/>
              <a:rect r="r" b="b" t="t" l="l"/>
              <a:pathLst>
                <a:path h="3960511" w="7504919">
                  <a:moveTo>
                    <a:pt x="7380458" y="3960511"/>
                  </a:moveTo>
                  <a:lnTo>
                    <a:pt x="124460" y="3960511"/>
                  </a:lnTo>
                  <a:cubicBezTo>
                    <a:pt x="55880" y="3960511"/>
                    <a:pt x="0" y="3904631"/>
                    <a:pt x="0" y="383605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3836051"/>
                  </a:lnTo>
                  <a:cubicBezTo>
                    <a:pt x="7504919" y="3904631"/>
                    <a:pt x="7449038" y="3960511"/>
                    <a:pt x="7380459" y="396051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9328170" y="4176818"/>
            <a:ext cx="76381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9328170" y="5561118"/>
            <a:ext cx="76381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9328170" y="6945418"/>
            <a:ext cx="76381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309120" y="3236807"/>
            <a:ext cx="686080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What’s The Problem?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28170" y="4621107"/>
            <a:ext cx="686080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Our Role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28170" y="6005407"/>
            <a:ext cx="7931130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Objective, Goals, Business Metrics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72926"/>
            <a:ext cx="617312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0E2C4B"/>
                </a:solidFill>
                <a:latin typeface="Muli Bold"/>
              </a:rPr>
              <a:t>Background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2702171"/>
            <a:ext cx="7509917" cy="6740151"/>
          </a:xfrm>
          <a:custGeom>
            <a:avLst/>
            <a:gdLst/>
            <a:ahLst/>
            <a:cxnLst/>
            <a:rect r="r" b="b" t="t" l="l"/>
            <a:pathLst>
              <a:path h="6740151" w="7509917">
                <a:moveTo>
                  <a:pt x="0" y="0"/>
                </a:moveTo>
                <a:lnTo>
                  <a:pt x="7509917" y="0"/>
                </a:lnTo>
                <a:lnTo>
                  <a:pt x="7509917" y="6740151"/>
                </a:lnTo>
                <a:lnTo>
                  <a:pt x="0" y="6740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6530" y="3969437"/>
            <a:ext cx="4545591" cy="3688718"/>
            <a:chOff x="0" y="0"/>
            <a:chExt cx="6060788" cy="49182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60788" cy="4918291"/>
            </a:xfrm>
            <a:custGeom>
              <a:avLst/>
              <a:gdLst/>
              <a:ahLst/>
              <a:cxnLst/>
              <a:rect r="r" b="b" t="t" l="l"/>
              <a:pathLst>
                <a:path h="4918291" w="6060788">
                  <a:moveTo>
                    <a:pt x="0" y="0"/>
                  </a:moveTo>
                  <a:lnTo>
                    <a:pt x="6060788" y="0"/>
                  </a:lnTo>
                  <a:lnTo>
                    <a:pt x="6060788" y="4918291"/>
                  </a:lnTo>
                  <a:lnTo>
                    <a:pt x="0" y="4918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329" t="0" r="-5329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521632" y="1235575"/>
              <a:ext cx="5017524" cy="2780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5"/>
                </a:lnSpc>
              </a:pPr>
              <a:r>
                <a:rPr lang="en-US" sz="1989">
                  <a:solidFill>
                    <a:srgbClr val="131313"/>
                  </a:solidFill>
                  <a:latin typeface="Garet Bold"/>
                </a:rPr>
                <a:t>Trips &amp; Travel.Com</a:t>
              </a:r>
              <a:r>
                <a:rPr lang="en-US" sz="1989">
                  <a:solidFill>
                    <a:srgbClr val="131313"/>
                  </a:solidFill>
                  <a:latin typeface="Garet Light"/>
                </a:rPr>
                <a:t> adalah perusahaan travel yang menawarkan 5 paket  liburan, yaitu </a:t>
              </a:r>
              <a:r>
                <a:rPr lang="en-US" sz="1989">
                  <a:solidFill>
                    <a:srgbClr val="131313"/>
                  </a:solidFill>
                  <a:latin typeface="Garet Bold"/>
                </a:rPr>
                <a:t>Basic, Standard, Deluxe, Super Deluxe, dan King</a:t>
              </a:r>
              <a:r>
                <a:rPr lang="en-US" sz="1989">
                  <a:solidFill>
                    <a:srgbClr val="131313"/>
                  </a:solidFill>
                  <a:latin typeface="Garet"/>
                </a:rPr>
                <a:t>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00199" y="2104664"/>
            <a:ext cx="4929942" cy="3428875"/>
            <a:chOff x="0" y="0"/>
            <a:chExt cx="6573256" cy="45718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73256" cy="4571833"/>
            </a:xfrm>
            <a:custGeom>
              <a:avLst/>
              <a:gdLst/>
              <a:ahLst/>
              <a:cxnLst/>
              <a:rect r="r" b="b" t="t" l="l"/>
              <a:pathLst>
                <a:path h="4571833" w="6573256">
                  <a:moveTo>
                    <a:pt x="0" y="0"/>
                  </a:moveTo>
                  <a:lnTo>
                    <a:pt x="6573256" y="0"/>
                  </a:lnTo>
                  <a:lnTo>
                    <a:pt x="6573256" y="4571833"/>
                  </a:lnTo>
                  <a:lnTo>
                    <a:pt x="0" y="4571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2718" r="0" b="-2718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551281" y="1255921"/>
              <a:ext cx="5441780" cy="2353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2"/>
                </a:lnSpc>
              </a:pPr>
              <a:r>
                <a:rPr lang="en-US" sz="1708">
                  <a:solidFill>
                    <a:srgbClr val="131313"/>
                  </a:solidFill>
                  <a:latin typeface="Garet Light"/>
                </a:rPr>
                <a:t>Perusahaan ingin memperluas basis customer dengan berencana untuk meluncurkan produk baru yaitu</a:t>
              </a:r>
              <a:r>
                <a:rPr lang="en-US" sz="1708">
                  <a:solidFill>
                    <a:srgbClr val="131313"/>
                  </a:solidFill>
                  <a:latin typeface="Garet Bold"/>
                </a:rPr>
                <a:t> Wellness Tourism Package </a:t>
              </a:r>
              <a:r>
                <a:rPr lang="en-US" sz="1708">
                  <a:solidFill>
                    <a:srgbClr val="131313"/>
                  </a:solidFill>
                  <a:latin typeface="Garet"/>
                </a:rPr>
                <a:t>dengan sasaran utama yaitu customer dengan jabatan </a:t>
              </a:r>
              <a:r>
                <a:rPr lang="en-US" sz="1708">
                  <a:solidFill>
                    <a:srgbClr val="131313"/>
                  </a:solidFill>
                  <a:latin typeface="Garet Bold"/>
                </a:rPr>
                <a:t>Eksekutif.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945817" y="2104664"/>
            <a:ext cx="7440453" cy="7931322"/>
          </a:xfrm>
          <a:custGeom>
            <a:avLst/>
            <a:gdLst/>
            <a:ahLst/>
            <a:cxnLst/>
            <a:rect r="r" b="b" t="t" l="l"/>
            <a:pathLst>
              <a:path h="7931322" w="7440453">
                <a:moveTo>
                  <a:pt x="0" y="0"/>
                </a:moveTo>
                <a:lnTo>
                  <a:pt x="7440453" y="0"/>
                </a:lnTo>
                <a:lnTo>
                  <a:pt x="7440453" y="7931321"/>
                </a:lnTo>
                <a:lnTo>
                  <a:pt x="0" y="7931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05" t="0" r="-1205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301570" y="2104664"/>
            <a:ext cx="6000561" cy="727568"/>
            <a:chOff x="0" y="0"/>
            <a:chExt cx="8000748" cy="9700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00748" cy="970091"/>
            </a:xfrm>
            <a:custGeom>
              <a:avLst/>
              <a:gdLst/>
              <a:ahLst/>
              <a:cxnLst/>
              <a:rect r="r" b="b" t="t" l="l"/>
              <a:pathLst>
                <a:path h="970091" w="8000748">
                  <a:moveTo>
                    <a:pt x="0" y="0"/>
                  </a:moveTo>
                  <a:lnTo>
                    <a:pt x="8000748" y="0"/>
                  </a:lnTo>
                  <a:lnTo>
                    <a:pt x="8000748" y="970091"/>
                  </a:lnTo>
                  <a:lnTo>
                    <a:pt x="0" y="970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062145" y="199384"/>
              <a:ext cx="6654754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131313"/>
                  </a:solidFill>
                  <a:latin typeface="Garet Light"/>
                </a:rPr>
                <a:t>Holiday Package Interested Rate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00199" y="6211662"/>
            <a:ext cx="4929942" cy="3601386"/>
            <a:chOff x="0" y="0"/>
            <a:chExt cx="6573256" cy="48018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73256" cy="4801848"/>
            </a:xfrm>
            <a:custGeom>
              <a:avLst/>
              <a:gdLst/>
              <a:ahLst/>
              <a:cxnLst/>
              <a:rect r="r" b="b" t="t" l="l"/>
              <a:pathLst>
                <a:path h="4801848" w="6573256">
                  <a:moveTo>
                    <a:pt x="0" y="0"/>
                  </a:moveTo>
                  <a:lnTo>
                    <a:pt x="6573256" y="0"/>
                  </a:lnTo>
                  <a:lnTo>
                    <a:pt x="6573256" y="4801848"/>
                  </a:lnTo>
                  <a:lnTo>
                    <a:pt x="0" y="4801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93" r="0" b="-193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565738" y="1140694"/>
              <a:ext cx="5441780" cy="3162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4"/>
                </a:lnSpc>
              </a:pPr>
              <a:r>
                <a:rPr lang="en-US" sz="1967">
                  <a:solidFill>
                    <a:srgbClr val="131313"/>
                  </a:solidFill>
                  <a:latin typeface="Garet Light"/>
                </a:rPr>
                <a:t>Melihat data tahun lalu, </a:t>
              </a:r>
              <a:r>
                <a:rPr lang="en-US" sz="1967">
                  <a:solidFill>
                    <a:srgbClr val="131313"/>
                  </a:solidFill>
                  <a:latin typeface="Garet Bold"/>
                </a:rPr>
                <a:t>Biaya pemasaran yang tinggi dan rendahnya tingkat konversi (hanya 19%)</a:t>
              </a:r>
              <a:r>
                <a:rPr lang="en-US" sz="1967">
                  <a:solidFill>
                    <a:srgbClr val="131313"/>
                  </a:solidFill>
                  <a:latin typeface="Garet Light"/>
                </a:rPr>
                <a:t> ketika pemasaran dilakukan secara acak merupakan masalah yang ingin diselesaikan oleh perusahaan.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301850" y="9862820"/>
            <a:ext cx="3870740" cy="301625"/>
            <a:chOff x="0" y="0"/>
            <a:chExt cx="5160987" cy="4021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38099"/>
              <a:ext cx="4584957" cy="440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131313"/>
                  </a:solidFill>
                  <a:latin typeface="Garet Light"/>
                </a:rPr>
                <a:t>Presentasi oleh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488127" y="-38100"/>
              <a:ext cx="3672861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131313"/>
                  </a:solidFill>
                  <a:latin typeface="Garet Ultra-Bold"/>
                </a:rPr>
                <a:t>ByteBenders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-3694200">
            <a:off x="9446769" y="5023212"/>
            <a:ext cx="1693793" cy="1225883"/>
          </a:xfrm>
          <a:custGeom>
            <a:avLst/>
            <a:gdLst/>
            <a:ahLst/>
            <a:cxnLst/>
            <a:rect r="r" b="b" t="t" l="l"/>
            <a:pathLst>
              <a:path h="1225883" w="1693793">
                <a:moveTo>
                  <a:pt x="1693794" y="0"/>
                </a:moveTo>
                <a:lnTo>
                  <a:pt x="0" y="0"/>
                </a:lnTo>
                <a:lnTo>
                  <a:pt x="0" y="1225883"/>
                </a:lnTo>
                <a:lnTo>
                  <a:pt x="1693794" y="1225883"/>
                </a:lnTo>
                <a:lnTo>
                  <a:pt x="16937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10680107">
            <a:off x="3385548" y="2714397"/>
            <a:ext cx="1693793" cy="1225883"/>
          </a:xfrm>
          <a:custGeom>
            <a:avLst/>
            <a:gdLst/>
            <a:ahLst/>
            <a:cxnLst/>
            <a:rect r="r" b="b" t="t" l="l"/>
            <a:pathLst>
              <a:path h="1225883" w="1693793">
                <a:moveTo>
                  <a:pt x="1693793" y="0"/>
                </a:moveTo>
                <a:lnTo>
                  <a:pt x="0" y="0"/>
                </a:lnTo>
                <a:lnTo>
                  <a:pt x="0" y="1225883"/>
                </a:lnTo>
                <a:lnTo>
                  <a:pt x="1693793" y="1225883"/>
                </a:lnTo>
                <a:lnTo>
                  <a:pt x="169379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79790" y="696491"/>
            <a:ext cx="14728419" cy="931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7876">
                <a:solidFill>
                  <a:srgbClr val="131313"/>
                </a:solidFill>
                <a:latin typeface="Charlevoix Heavy"/>
              </a:rPr>
              <a:t>WHAT’S THE PROBLEM?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567768" y="3252136"/>
            <a:ext cx="146766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31313"/>
                </a:solidFill>
                <a:latin typeface="Garet Bold"/>
              </a:rPr>
              <a:t>Taken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45817" y="9499282"/>
            <a:ext cx="244035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31313"/>
                </a:solidFill>
                <a:latin typeface="Garet Bold"/>
              </a:rPr>
              <a:t>Not Taken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634879"/>
            <a:ext cx="6041772" cy="3397516"/>
          </a:xfrm>
          <a:custGeom>
            <a:avLst/>
            <a:gdLst/>
            <a:ahLst/>
            <a:cxnLst/>
            <a:rect r="r" b="b" t="t" l="l"/>
            <a:pathLst>
              <a:path h="3397516" w="6041772">
                <a:moveTo>
                  <a:pt x="0" y="0"/>
                </a:moveTo>
                <a:lnTo>
                  <a:pt x="6041772" y="0"/>
                </a:lnTo>
                <a:lnTo>
                  <a:pt x="6041772" y="3397516"/>
                </a:lnTo>
                <a:lnTo>
                  <a:pt x="0" y="3397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39745" y="6032395"/>
            <a:ext cx="4107319" cy="4114800"/>
          </a:xfrm>
          <a:custGeom>
            <a:avLst/>
            <a:gdLst/>
            <a:ahLst/>
            <a:cxnLst/>
            <a:rect r="r" b="b" t="t" l="l"/>
            <a:pathLst>
              <a:path h="4114800" w="4107319">
                <a:moveTo>
                  <a:pt x="0" y="0"/>
                </a:moveTo>
                <a:lnTo>
                  <a:pt x="4107318" y="0"/>
                </a:lnTo>
                <a:lnTo>
                  <a:pt x="41073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02244" y="395287"/>
            <a:ext cx="11483511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>
                <a:solidFill>
                  <a:srgbClr val="0E2C4B"/>
                </a:solidFill>
                <a:latin typeface="Muli Ultra-Bold"/>
              </a:rPr>
              <a:t>OUR ROLE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75312" y="2568204"/>
            <a:ext cx="11571752" cy="172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5"/>
              </a:lnSpc>
            </a:pPr>
            <a:r>
              <a:rPr lang="en-US" sz="3268">
                <a:solidFill>
                  <a:srgbClr val="131313"/>
                </a:solidFill>
                <a:latin typeface="Garet Bold"/>
              </a:rPr>
              <a:t>BYTE BENDERS ADALAH TIM DATA SCIENCE PERUSAHAAN TRIPS &amp; TRAVEL.COM </a:t>
            </a:r>
          </a:p>
          <a:p>
            <a:pPr>
              <a:lnSpc>
                <a:spcPts val="457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375312" y="3542016"/>
            <a:ext cx="11571752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9"/>
              </a:lnSpc>
            </a:pPr>
            <a:r>
              <a:rPr lang="en-US" sz="2499">
                <a:solidFill>
                  <a:srgbClr val="131313"/>
                </a:solidFill>
                <a:latin typeface="Garet"/>
              </a:rPr>
              <a:t>YANG BERTUGAS:</a:t>
            </a:r>
          </a:p>
          <a:p>
            <a:pPr marL="539749" indent="-269875" lvl="1">
              <a:lnSpc>
                <a:spcPts val="3799"/>
              </a:lnSpc>
              <a:buFont typeface="Arial"/>
              <a:buChar char="•"/>
            </a:pPr>
            <a:r>
              <a:rPr lang="en-US" sz="2499">
                <a:solidFill>
                  <a:srgbClr val="131313"/>
                </a:solidFill>
                <a:latin typeface="Garet"/>
              </a:rPr>
              <a:t>MENGANALISIS KARAKTERISTIK CUSTOMER POTENSIAL</a:t>
            </a:r>
          </a:p>
          <a:p>
            <a:pPr marL="539749" indent="-269875" lvl="1">
              <a:lnSpc>
                <a:spcPts val="3799"/>
              </a:lnSpc>
              <a:buFont typeface="Arial"/>
              <a:buChar char="•"/>
            </a:pPr>
            <a:r>
              <a:rPr lang="en-US" sz="2499">
                <a:solidFill>
                  <a:srgbClr val="131313"/>
                </a:solidFill>
                <a:latin typeface="Garet"/>
              </a:rPr>
              <a:t>MEM</a:t>
            </a:r>
            <a:r>
              <a:rPr lang="en-US" sz="2499">
                <a:solidFill>
                  <a:srgbClr val="131313"/>
                </a:solidFill>
                <a:latin typeface="Garet"/>
              </a:rPr>
              <a:t>buat Model Prediksi</a:t>
            </a:r>
          </a:p>
          <a:p>
            <a:pPr marL="539749" indent="-269875" lvl="1">
              <a:lnSpc>
                <a:spcPts val="3799"/>
              </a:lnSpc>
              <a:buFont typeface="Arial"/>
              <a:buChar char="•"/>
            </a:pPr>
            <a:r>
              <a:rPr lang="en-US" sz="2499">
                <a:solidFill>
                  <a:srgbClr val="131313"/>
                </a:solidFill>
                <a:latin typeface="Garet"/>
              </a:rPr>
              <a:t>MENENTUKAN </a:t>
            </a:r>
            <a:r>
              <a:rPr lang="en-US" sz="2499">
                <a:solidFill>
                  <a:srgbClr val="131313"/>
                </a:solidFill>
                <a:latin typeface="Garet"/>
              </a:rPr>
              <a:t>Variabel Penting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84407"/>
            <a:ext cx="5672510" cy="7402593"/>
            <a:chOff x="0" y="0"/>
            <a:chExt cx="4538008" cy="59220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38008" cy="5922075"/>
            </a:xfrm>
            <a:custGeom>
              <a:avLst/>
              <a:gdLst/>
              <a:ahLst/>
              <a:cxnLst/>
              <a:rect r="r" b="b" t="t" l="l"/>
              <a:pathLst>
                <a:path h="5922075" w="4538008">
                  <a:moveTo>
                    <a:pt x="4413548" y="5922075"/>
                  </a:moveTo>
                  <a:lnTo>
                    <a:pt x="124460" y="5922075"/>
                  </a:lnTo>
                  <a:cubicBezTo>
                    <a:pt x="55880" y="5922075"/>
                    <a:pt x="0" y="5866195"/>
                    <a:pt x="0" y="5797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13548" y="0"/>
                  </a:lnTo>
                  <a:cubicBezTo>
                    <a:pt x="4482128" y="0"/>
                    <a:pt x="4538008" y="55880"/>
                    <a:pt x="4538008" y="124460"/>
                  </a:cubicBezTo>
                  <a:lnTo>
                    <a:pt x="4538008" y="5797615"/>
                  </a:lnTo>
                  <a:cubicBezTo>
                    <a:pt x="4538008" y="5866195"/>
                    <a:pt x="4482128" y="5922075"/>
                    <a:pt x="4413548" y="59220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041772" y="2884407"/>
            <a:ext cx="5972525" cy="7402593"/>
            <a:chOff x="0" y="0"/>
            <a:chExt cx="4778020" cy="59220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78020" cy="5922075"/>
            </a:xfrm>
            <a:custGeom>
              <a:avLst/>
              <a:gdLst/>
              <a:ahLst/>
              <a:cxnLst/>
              <a:rect r="r" b="b" t="t" l="l"/>
              <a:pathLst>
                <a:path h="5922075" w="4778020">
                  <a:moveTo>
                    <a:pt x="4653560" y="5922075"/>
                  </a:moveTo>
                  <a:lnTo>
                    <a:pt x="124460" y="5922075"/>
                  </a:lnTo>
                  <a:cubicBezTo>
                    <a:pt x="55880" y="5922075"/>
                    <a:pt x="0" y="5866195"/>
                    <a:pt x="0" y="5797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5797615"/>
                  </a:lnTo>
                  <a:cubicBezTo>
                    <a:pt x="4778020" y="5866195"/>
                    <a:pt x="4722140" y="5922075"/>
                    <a:pt x="4653561" y="59220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315475" y="2884407"/>
            <a:ext cx="5972525" cy="7402593"/>
            <a:chOff x="0" y="0"/>
            <a:chExt cx="4778020" cy="59220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78020" cy="5922075"/>
            </a:xfrm>
            <a:custGeom>
              <a:avLst/>
              <a:gdLst/>
              <a:ahLst/>
              <a:cxnLst/>
              <a:rect r="r" b="b" t="t" l="l"/>
              <a:pathLst>
                <a:path h="5922075" w="4778020">
                  <a:moveTo>
                    <a:pt x="4653560" y="5922075"/>
                  </a:moveTo>
                  <a:lnTo>
                    <a:pt x="124460" y="5922075"/>
                  </a:lnTo>
                  <a:cubicBezTo>
                    <a:pt x="55880" y="5922075"/>
                    <a:pt x="0" y="5866195"/>
                    <a:pt x="0" y="5797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5797615"/>
                  </a:lnTo>
                  <a:cubicBezTo>
                    <a:pt x="4778020" y="5866195"/>
                    <a:pt x="4722140" y="5922075"/>
                    <a:pt x="4653561" y="59220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544577" y="3059236"/>
            <a:ext cx="1088720" cy="900668"/>
          </a:xfrm>
          <a:custGeom>
            <a:avLst/>
            <a:gdLst/>
            <a:ahLst/>
            <a:cxnLst/>
            <a:rect r="r" b="b" t="t" l="l"/>
            <a:pathLst>
              <a:path h="900668" w="1088720">
                <a:moveTo>
                  <a:pt x="0" y="0"/>
                </a:moveTo>
                <a:lnTo>
                  <a:pt x="1088720" y="0"/>
                </a:lnTo>
                <a:lnTo>
                  <a:pt x="1088720" y="900668"/>
                </a:lnTo>
                <a:lnTo>
                  <a:pt x="0" y="900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82469" y="3169271"/>
            <a:ext cx="2107571" cy="790633"/>
            <a:chOff x="0" y="0"/>
            <a:chExt cx="2810094" cy="105417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810094" cy="1054177"/>
              <a:chOff x="0" y="0"/>
              <a:chExt cx="1760412" cy="660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76041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1760412">
                    <a:moveTo>
                      <a:pt x="163595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5952" y="0"/>
                    </a:lnTo>
                    <a:cubicBezTo>
                      <a:pt x="1704532" y="0"/>
                      <a:pt x="1760412" y="55880"/>
                      <a:pt x="1760412" y="124460"/>
                    </a:cubicBezTo>
                    <a:lnTo>
                      <a:pt x="1760412" y="535940"/>
                    </a:lnTo>
                    <a:cubicBezTo>
                      <a:pt x="1760412" y="604520"/>
                      <a:pt x="1704532" y="660400"/>
                      <a:pt x="1635952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311866" y="176093"/>
              <a:ext cx="2186363" cy="610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9"/>
                </a:lnSpc>
              </a:pPr>
              <a:r>
                <a:rPr lang="en-US" sz="2820">
                  <a:solidFill>
                    <a:srgbClr val="0E2C4B"/>
                  </a:solidFill>
                  <a:latin typeface="Muli Ultra-Bold"/>
                </a:rPr>
                <a:t>GOALS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0215" y="3169271"/>
            <a:ext cx="2107571" cy="790633"/>
            <a:chOff x="0" y="0"/>
            <a:chExt cx="2810094" cy="1054177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2810094" cy="1054177"/>
              <a:chOff x="0" y="0"/>
              <a:chExt cx="1760412" cy="6604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76041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1760412">
                    <a:moveTo>
                      <a:pt x="163595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5952" y="0"/>
                    </a:lnTo>
                    <a:cubicBezTo>
                      <a:pt x="1704532" y="0"/>
                      <a:pt x="1760412" y="55880"/>
                      <a:pt x="1760412" y="124460"/>
                    </a:cubicBezTo>
                    <a:lnTo>
                      <a:pt x="1760412" y="535940"/>
                    </a:lnTo>
                    <a:cubicBezTo>
                      <a:pt x="1760412" y="604520"/>
                      <a:pt x="1704532" y="660400"/>
                      <a:pt x="1635952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11866" y="256719"/>
              <a:ext cx="2186363" cy="493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09"/>
                </a:lnSpc>
              </a:pPr>
              <a:r>
                <a:rPr lang="en-US" sz="2220">
                  <a:solidFill>
                    <a:srgbClr val="0E2C4B"/>
                  </a:solidFill>
                  <a:latin typeface="Muli Ultra-Bold"/>
                </a:rPr>
                <a:t>OBJECTIVE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728912" y="3169271"/>
            <a:ext cx="3290022" cy="790633"/>
            <a:chOff x="0" y="0"/>
            <a:chExt cx="4386696" cy="1054177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386696" cy="1054177"/>
              <a:chOff x="0" y="0"/>
              <a:chExt cx="2748090" cy="660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74809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748090">
                    <a:moveTo>
                      <a:pt x="26236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23630" y="0"/>
                    </a:lnTo>
                    <a:cubicBezTo>
                      <a:pt x="2692210" y="0"/>
                      <a:pt x="2748090" y="55880"/>
                      <a:pt x="2748090" y="124460"/>
                    </a:cubicBezTo>
                    <a:lnTo>
                      <a:pt x="2748090" y="535940"/>
                    </a:lnTo>
                    <a:cubicBezTo>
                      <a:pt x="2748090" y="604520"/>
                      <a:pt x="2692210" y="660400"/>
                      <a:pt x="2623630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238218" y="256719"/>
              <a:ext cx="3910261" cy="493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09"/>
                </a:lnSpc>
              </a:pPr>
              <a:r>
                <a:rPr lang="en-US" sz="2220">
                  <a:solidFill>
                    <a:srgbClr val="0E2C4B"/>
                  </a:solidFill>
                  <a:latin typeface="Muli Ultra-Bold"/>
                </a:rPr>
                <a:t>BUSINESS METRICS 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4313070" y="3073507"/>
            <a:ext cx="1042901" cy="872126"/>
          </a:xfrm>
          <a:custGeom>
            <a:avLst/>
            <a:gdLst/>
            <a:ahLst/>
            <a:cxnLst/>
            <a:rect r="r" b="b" t="t" l="l"/>
            <a:pathLst>
              <a:path h="872126" w="1042901">
                <a:moveTo>
                  <a:pt x="0" y="0"/>
                </a:moveTo>
                <a:lnTo>
                  <a:pt x="1042902" y="0"/>
                </a:lnTo>
                <a:lnTo>
                  <a:pt x="1042902" y="872126"/>
                </a:lnTo>
                <a:lnTo>
                  <a:pt x="0" y="872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039104" y="3023795"/>
            <a:ext cx="997741" cy="971550"/>
          </a:xfrm>
          <a:custGeom>
            <a:avLst/>
            <a:gdLst/>
            <a:ahLst/>
            <a:cxnLst/>
            <a:rect r="r" b="b" t="t" l="l"/>
            <a:pathLst>
              <a:path h="971550" w="997741">
                <a:moveTo>
                  <a:pt x="0" y="0"/>
                </a:moveTo>
                <a:lnTo>
                  <a:pt x="997740" y="0"/>
                </a:lnTo>
                <a:lnTo>
                  <a:pt x="99774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00016" y="473671"/>
            <a:ext cx="11483511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0E2C4B"/>
                </a:solidFill>
                <a:latin typeface="Muli Ultra-Bold"/>
              </a:rPr>
              <a:t>GOALS, OBJECTIVE, &amp; BUSINESS METRICS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2900" y="4569504"/>
            <a:ext cx="5013072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E2C4B"/>
                </a:solidFill>
                <a:latin typeface="Muli"/>
              </a:rPr>
              <a:t>Meminimalisasi biaya pemasaran</a:t>
            </a:r>
          </a:p>
          <a:p>
            <a:pPr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E2C4B"/>
                </a:solidFill>
                <a:latin typeface="Muli"/>
              </a:rPr>
              <a:t>Meningkatkan konversi customer tertarik.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435824" y="4569504"/>
            <a:ext cx="5197473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E2C4B"/>
                </a:solidFill>
                <a:latin typeface="Muli"/>
              </a:rPr>
              <a:t>Membangun Mod</a:t>
            </a:r>
            <a:r>
              <a:rPr lang="en-US" sz="2999">
                <a:solidFill>
                  <a:srgbClr val="0E2C4B"/>
                </a:solidFill>
                <a:latin typeface="Muli"/>
              </a:rPr>
              <a:t>el Machine Learning</a:t>
            </a:r>
          </a:p>
          <a:p>
            <a:pPr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E2C4B"/>
                </a:solidFill>
                <a:latin typeface="Muli"/>
              </a:rPr>
              <a:t>Memprediksi Karakteristik customer Potensial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08721" y="4559979"/>
            <a:ext cx="5228123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E2C4B"/>
                </a:solidFill>
                <a:latin typeface="Muli Bold"/>
              </a:rPr>
              <a:t>Marketing Cost</a:t>
            </a:r>
            <a:r>
              <a:rPr lang="en-US" sz="3000">
                <a:solidFill>
                  <a:srgbClr val="0E2C4B"/>
                </a:solidFill>
                <a:latin typeface="Muli"/>
              </a:rPr>
              <a:t> Mengukur biaya pemasaran yang dikeluarkan untuk mendapatkan customer</a:t>
            </a:r>
          </a:p>
          <a:p>
            <a:pPr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566399"/>
            <a:ext cx="6084160" cy="5574612"/>
          </a:xfrm>
          <a:custGeom>
            <a:avLst/>
            <a:gdLst/>
            <a:ahLst/>
            <a:cxnLst/>
            <a:rect r="r" b="b" t="t" l="l"/>
            <a:pathLst>
              <a:path h="5574612" w="6084160">
                <a:moveTo>
                  <a:pt x="0" y="0"/>
                </a:moveTo>
                <a:lnTo>
                  <a:pt x="6084160" y="0"/>
                </a:lnTo>
                <a:lnTo>
                  <a:pt x="6084160" y="5574612"/>
                </a:lnTo>
                <a:lnTo>
                  <a:pt x="0" y="5574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8769"/>
            <a:ext cx="9223271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0E2C4B"/>
                </a:solidFill>
                <a:latin typeface="Muli Bold"/>
              </a:rPr>
              <a:t>EXPLORATORY</a:t>
            </a:r>
          </a:p>
          <a:p>
            <a:pPr>
              <a:lnSpc>
                <a:spcPts val="8399"/>
              </a:lnSpc>
            </a:pPr>
            <a:r>
              <a:rPr lang="en-US" sz="6999">
                <a:solidFill>
                  <a:srgbClr val="0E2C4B"/>
                </a:solidFill>
                <a:latin typeface="Muli Bold"/>
              </a:rPr>
              <a:t>DATA </a:t>
            </a:r>
          </a:p>
          <a:p>
            <a:pPr>
              <a:lnSpc>
                <a:spcPts val="8400"/>
              </a:lnSpc>
            </a:pPr>
            <a:r>
              <a:rPr lang="en-US" sz="7000">
                <a:solidFill>
                  <a:srgbClr val="0E2C4B"/>
                </a:solidFill>
                <a:latin typeface="Muli Bold"/>
              </a:rPr>
              <a:t>ANALYSIS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427172" y="3027257"/>
            <a:ext cx="9381148" cy="4927964"/>
            <a:chOff x="0" y="0"/>
            <a:chExt cx="7504918" cy="39423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504919" cy="3942371"/>
            </a:xfrm>
            <a:custGeom>
              <a:avLst/>
              <a:gdLst/>
              <a:ahLst/>
              <a:cxnLst/>
              <a:rect r="r" b="b" t="t" l="l"/>
              <a:pathLst>
                <a:path h="3942371" w="7504919">
                  <a:moveTo>
                    <a:pt x="7380458" y="3942371"/>
                  </a:moveTo>
                  <a:lnTo>
                    <a:pt x="124460" y="3942371"/>
                  </a:lnTo>
                  <a:cubicBezTo>
                    <a:pt x="55880" y="3942371"/>
                    <a:pt x="0" y="3886491"/>
                    <a:pt x="0" y="38179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3817912"/>
                  </a:lnTo>
                  <a:cubicBezTo>
                    <a:pt x="7504919" y="3886491"/>
                    <a:pt x="7449038" y="3942371"/>
                    <a:pt x="7380459" y="3942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6" id="6"/>
          <p:cNvSpPr/>
          <p:nvPr/>
        </p:nvSpPr>
        <p:spPr>
          <a:xfrm>
            <a:off x="9471165" y="4390631"/>
            <a:ext cx="76381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9471165" y="5774931"/>
            <a:ext cx="76381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9471165" y="7159231"/>
            <a:ext cx="7638127" cy="0"/>
          </a:xfrm>
          <a:prstGeom prst="line">
            <a:avLst/>
          </a:prstGeom>
          <a:ln cap="rnd" w="76200">
            <a:solidFill>
              <a:srgbClr val="F2F3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9471165" y="3450619"/>
            <a:ext cx="686080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Univariate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71165" y="4834919"/>
            <a:ext cx="686080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Bivariate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71165" y="6219219"/>
            <a:ext cx="6860804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E2C4B"/>
                </a:solidFill>
                <a:latin typeface="Muli"/>
              </a:rPr>
              <a:t>Multivariate Analysis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413016" y="3669030"/>
            <a:ext cx="6805884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Garet Light"/>
              </a:rPr>
              <a:t>feature </a:t>
            </a:r>
            <a:r>
              <a:rPr lang="en-US" sz="2399">
                <a:solidFill>
                  <a:srgbClr val="000000"/>
                </a:solidFill>
                <a:latin typeface="Garet Bold"/>
              </a:rPr>
              <a:t>Age </a:t>
            </a:r>
            <a:r>
              <a:rPr lang="en-US" sz="2399">
                <a:solidFill>
                  <a:srgbClr val="000000"/>
                </a:solidFill>
                <a:latin typeface="Garet Light"/>
              </a:rPr>
              <a:t>memiliki distribusi hampir normal.</a:t>
            </a:r>
          </a:p>
          <a:p>
            <a:pPr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Garet Light"/>
              </a:rPr>
              <a:t>feature</a:t>
            </a:r>
            <a:r>
              <a:rPr lang="en-US" sz="2399">
                <a:solidFill>
                  <a:srgbClr val="000000"/>
                </a:solidFill>
                <a:latin typeface="Garet Light"/>
              </a:rPr>
              <a:t> </a:t>
            </a:r>
            <a:r>
              <a:rPr lang="en-US" sz="2399">
                <a:solidFill>
                  <a:srgbClr val="000000"/>
                </a:solidFill>
                <a:latin typeface="Garet Bold"/>
              </a:rPr>
              <a:t>DurationOfPitch</a:t>
            </a:r>
            <a:r>
              <a:rPr lang="en-US" sz="2399">
                <a:solidFill>
                  <a:srgbClr val="000000"/>
                </a:solidFill>
                <a:latin typeface="Garet Light"/>
              </a:rPr>
              <a:t>, </a:t>
            </a:r>
            <a:r>
              <a:rPr lang="en-US" sz="2399">
                <a:solidFill>
                  <a:srgbClr val="000000"/>
                </a:solidFill>
                <a:latin typeface="Garet Bold"/>
              </a:rPr>
              <a:t>NumberOfTrips</a:t>
            </a:r>
            <a:r>
              <a:rPr lang="en-US" sz="2399">
                <a:solidFill>
                  <a:srgbClr val="000000"/>
                </a:solidFill>
                <a:latin typeface="Garet Light"/>
              </a:rPr>
              <a:t>, dan </a:t>
            </a:r>
            <a:r>
              <a:rPr lang="en-US" sz="2399">
                <a:solidFill>
                  <a:srgbClr val="000000"/>
                </a:solidFill>
                <a:latin typeface="Garet Bold"/>
              </a:rPr>
              <a:t>MonthlyIncome </a:t>
            </a:r>
            <a:r>
              <a:rPr lang="en-US" sz="2399">
                <a:solidFill>
                  <a:srgbClr val="000000"/>
                </a:solidFill>
                <a:latin typeface="Garet Light"/>
              </a:rPr>
              <a:t>memiliki distribusi data yang positive skewed yang menunjukkan adanya outlier.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0806" y="359884"/>
            <a:ext cx="8743194" cy="72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5"/>
              </a:lnSpc>
            </a:pPr>
            <a:r>
              <a:rPr lang="en-US" sz="4813">
                <a:solidFill>
                  <a:srgbClr val="0E2C4B"/>
                </a:solidFill>
                <a:latin typeface="Muli Ultra-Bold"/>
              </a:rPr>
              <a:t>UNIVARIATE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9797" y="991539"/>
            <a:ext cx="8210039" cy="428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5"/>
              </a:lnSpc>
            </a:pPr>
            <a:r>
              <a:rPr lang="en-US" sz="2887">
                <a:solidFill>
                  <a:srgbClr val="0E2C4B"/>
                </a:solidFill>
                <a:latin typeface="Muli Bold"/>
              </a:rPr>
              <a:t>NUMERICAL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02315" y="1704056"/>
            <a:ext cx="11210701" cy="7554244"/>
            <a:chOff x="0" y="0"/>
            <a:chExt cx="14947601" cy="100723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23798" cy="10072325"/>
            </a:xfrm>
            <a:custGeom>
              <a:avLst/>
              <a:gdLst/>
              <a:ahLst/>
              <a:cxnLst/>
              <a:rect r="r" b="b" t="t" l="l"/>
              <a:pathLst>
                <a:path h="10072325" w="7423798">
                  <a:moveTo>
                    <a:pt x="0" y="0"/>
                  </a:moveTo>
                  <a:lnTo>
                    <a:pt x="7423798" y="0"/>
                  </a:lnTo>
                  <a:lnTo>
                    <a:pt x="7423798" y="10072325"/>
                  </a:lnTo>
                  <a:lnTo>
                    <a:pt x="0" y="100723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976" t="-880" r="-12086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423798" y="0"/>
              <a:ext cx="7523803" cy="10072325"/>
            </a:xfrm>
            <a:custGeom>
              <a:avLst/>
              <a:gdLst/>
              <a:ahLst/>
              <a:cxnLst/>
              <a:rect r="r" b="b" t="t" l="l"/>
              <a:pathLst>
                <a:path h="10072325" w="7523803">
                  <a:moveTo>
                    <a:pt x="0" y="0"/>
                  </a:moveTo>
                  <a:lnTo>
                    <a:pt x="7523803" y="0"/>
                  </a:lnTo>
                  <a:lnTo>
                    <a:pt x="7523803" y="10072325"/>
                  </a:lnTo>
                  <a:lnTo>
                    <a:pt x="0" y="100723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1201" t="-880" r="-515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DAF64XIarFI</dc:identifier>
  <dcterms:modified xsi:type="dcterms:W3CDTF">2011-08-01T06:04:30Z</dcterms:modified>
  <cp:revision>1</cp:revision>
  <dc:title>PPT Finpro ByteBenders</dc:title>
</cp:coreProperties>
</file>